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61" r:id="rId3"/>
    <p:sldId id="359" r:id="rId4"/>
    <p:sldId id="360" r:id="rId5"/>
    <p:sldId id="257" r:id="rId6"/>
    <p:sldId id="262" r:id="rId7"/>
    <p:sldId id="265" r:id="rId8"/>
    <p:sldId id="385" r:id="rId9"/>
    <p:sldId id="266" r:id="rId10"/>
    <p:sldId id="267" r:id="rId11"/>
    <p:sldId id="258" r:id="rId12"/>
    <p:sldId id="260" r:id="rId13"/>
    <p:sldId id="259" r:id="rId14"/>
    <p:sldId id="261" r:id="rId15"/>
    <p:sldId id="271" r:id="rId16"/>
    <p:sldId id="272" r:id="rId17"/>
    <p:sldId id="273" r:id="rId18"/>
    <p:sldId id="277" r:id="rId19"/>
    <p:sldId id="279" r:id="rId20"/>
    <p:sldId id="281" r:id="rId21"/>
    <p:sldId id="280" r:id="rId22"/>
    <p:sldId id="383" r:id="rId23"/>
    <p:sldId id="384" r:id="rId24"/>
    <p:sldId id="357" r:id="rId25"/>
    <p:sldId id="388" r:id="rId26"/>
    <p:sldId id="282" r:id="rId27"/>
    <p:sldId id="283" r:id="rId28"/>
    <p:sldId id="356" r:id="rId29"/>
    <p:sldId id="284" r:id="rId30"/>
    <p:sldId id="285" r:id="rId31"/>
    <p:sldId id="286" r:id="rId32"/>
    <p:sldId id="362" r:id="rId33"/>
    <p:sldId id="389" r:id="rId34"/>
    <p:sldId id="287" r:id="rId35"/>
    <p:sldId id="288" r:id="rId36"/>
    <p:sldId id="289" r:id="rId37"/>
    <p:sldId id="290" r:id="rId38"/>
    <p:sldId id="291" r:id="rId39"/>
    <p:sldId id="292" r:id="rId40"/>
    <p:sldId id="293" r:id="rId41"/>
    <p:sldId id="294" r:id="rId42"/>
    <p:sldId id="295" r:id="rId43"/>
    <p:sldId id="386" r:id="rId44"/>
    <p:sldId id="335" r:id="rId45"/>
    <p:sldId id="336" r:id="rId46"/>
    <p:sldId id="358" r:id="rId47"/>
    <p:sldId id="337" r:id="rId48"/>
    <p:sldId id="387" r:id="rId49"/>
    <p:sldId id="382" r:id="rId50"/>
    <p:sldId id="354" r:id="rId51"/>
    <p:sldId id="381" r:id="rId52"/>
    <p:sldId id="390" r:id="rId53"/>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38" autoAdjust="0"/>
  </p:normalViewPr>
  <p:slideViewPr>
    <p:cSldViewPr>
      <p:cViewPr varScale="1">
        <p:scale>
          <a:sx n="73" d="100"/>
          <a:sy n="73" d="100"/>
        </p:scale>
        <p:origin x="-1272" y="-10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2226" y="-102"/>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C9E53839-EB92-4F9E-837A-C5B876F015A1}" type="datetimeFigureOut">
              <a:rPr lang="en-US" smtClean="0"/>
              <a:pPr/>
              <a:t>8/14/2009</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4DFC8416-5C57-4536-9497-3A076A5AB0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pPr>
              <a:defRPr/>
            </a:pPr>
            <a:fld id="{C570DA12-B3C4-4292-AD2A-A2BD3E7905CC}" type="datetimeFigureOut">
              <a:rPr lang="en-US"/>
              <a:pPr>
                <a:defRPr/>
              </a:pPr>
              <a:t>8/14/2009</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pPr>
              <a:defRPr/>
            </a:pPr>
            <a:fld id="{35B1A6C6-9763-4EB8-A9F0-90CFA10257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24 years in a</a:t>
            </a:r>
            <a:r>
              <a:rPr lang="en-US" baseline="0" dirty="0" smtClean="0"/>
              <a:t> traditional practice, I decided to limit the number of patients I saw, and to cut costs by moving my office into the basement of my home.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NCQA is a not-for-profit,</a:t>
            </a:r>
            <a:r>
              <a:rPr lang="en-US" baseline="0" dirty="0" smtClean="0"/>
              <a:t> it has an impressive revenue of almost $30,000,000.00 a year.  Only one of the 10 individuals on the leadership team is a physician.</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16-member board of directors of NCQA does have 5 MDs, but most of them wear many hats.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NCQA has a number of foundation sponsors, and has significant</a:t>
            </a:r>
            <a:r>
              <a:rPr lang="en-US" baseline="0" dirty="0" smtClean="0"/>
              <a:t> corporate sponsorship from </a:t>
            </a:r>
            <a:r>
              <a:rPr lang="en-US" baseline="0" dirty="0" err="1" smtClean="0"/>
              <a:t>Pharma</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NCQA</a:t>
            </a:r>
            <a:r>
              <a:rPr lang="en-US" baseline="0" dirty="0" smtClean="0"/>
              <a:t> runs a large variety of programs that offer accreditation, certification,  and recognition, and it does the yearly revision of the HEDIS dataset, which is used for accreditation  and quality ranking of health plans.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NCQA is widely accepted as a certifying body, it was approached by the PCCCC (an organization comprised of a great many of the stakeholders in health care) to set up criteria  and a recognition program  for  a “Patient Centered Medical Home.”   The idea was that there would be more funding for primary care practices that met the criteria.   For NCQA to justify its  continued participation in this process, the criteria needed to be unnecessarily complex and difficult to measure.   If a simple, well validated tool like </a:t>
            </a:r>
            <a:r>
              <a:rPr lang="en-US" baseline="0" dirty="0" err="1" smtClean="0"/>
              <a:t>Hows</a:t>
            </a:r>
            <a:r>
              <a:rPr lang="en-US" baseline="0" dirty="0" smtClean="0"/>
              <a:t> </a:t>
            </a:r>
            <a:r>
              <a:rPr lang="en-US" baseline="0" dirty="0" err="1" smtClean="0"/>
              <a:t>YourHealth</a:t>
            </a:r>
            <a:r>
              <a:rPr lang="en-US" baseline="0" dirty="0" smtClean="0"/>
              <a:t>? were used instead, the NCQA would not be able to justify its fees or its participation in the rating process.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a:t>
            </a:r>
            <a:r>
              <a:rPr lang="en-US" baseline="0" dirty="0" smtClean="0"/>
              <a:t> the complexity and expense of the NCQA recognition process will make it very difficult for small practices that are providing superb patient centered care to become recognized, while large practices that have the resources to develop written policies and to generate documentation can become recognized without really any significant amount of what we would call being “patient centered”</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NCQA criteria has 9 general areas of focus, or “Standards,” divided into 30 subsets, including</a:t>
            </a:r>
            <a:r>
              <a:rPr lang="en-US" baseline="0" dirty="0" smtClean="0"/>
              <a:t> 10 “must have” elements, and awards up to 100 points to practices meeting all of their criteria.</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“Must Haves” for recognition, at face value,</a:t>
            </a:r>
            <a:r>
              <a:rPr lang="en-US" baseline="0" dirty="0" smtClean="0"/>
              <a:t> seem reasonable.</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overview chart that gives the roadmap to the recognition process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NCQA recognizes 4 levels of Medical Home</a:t>
            </a:r>
            <a:r>
              <a:rPr lang="en-US" baseline="0" dirty="0" smtClean="0"/>
              <a:t> recognition.  </a:t>
            </a: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E0D01-B5B8-4518-9762-154CCB269F0F}"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no signs visible  from the road, since we are not trying to attract new patients.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explains the steps in the actual process of obtaining recognition</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take a break and look at my exam room.  The power table was a few hundred dollars at</a:t>
            </a:r>
            <a:r>
              <a:rPr lang="en-US" baseline="0" dirty="0" smtClean="0"/>
              <a:t> a local medical surplus store, where I also got the anesthesiologist’s stool for $30.00.  The stainless steel topped cabinet cost a few hundred dollars, and the x-ray viewer was a gift.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 in-house testing of lipids, AST</a:t>
            </a:r>
            <a:r>
              <a:rPr lang="en-US" baseline="0" dirty="0" smtClean="0"/>
              <a:t> and ALT, HgbA1c, </a:t>
            </a:r>
            <a:r>
              <a:rPr lang="en-US" baseline="0" dirty="0" err="1" smtClean="0"/>
              <a:t>Microalbumin</a:t>
            </a:r>
            <a:r>
              <a:rPr lang="en-US" baseline="0" dirty="0" smtClean="0"/>
              <a:t>/</a:t>
            </a:r>
            <a:r>
              <a:rPr lang="en-US" baseline="0" dirty="0" err="1" smtClean="0"/>
              <a:t>Creatinine</a:t>
            </a:r>
            <a:r>
              <a:rPr lang="en-US" baseline="0" dirty="0" smtClean="0"/>
              <a:t> and a few other things.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rest of this discussion</a:t>
            </a:r>
            <a:r>
              <a:rPr lang="en-US" baseline="0" dirty="0" smtClean="0"/>
              <a:t> will be on the specifics of meeting the NCQA Criteria. We only have time to discuss a couple of the standards, but the full discussion is available at my web site.</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focus on the details of Standard 1.</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You will be scored on how many of the 12 specific policies they have</a:t>
            </a:r>
            <a:r>
              <a:rPr lang="en-US" baseline="0" dirty="0" smtClean="0"/>
              <a:t> listed that you can document.</a:t>
            </a:r>
            <a:endParaRPr lang="en-US" dirty="0"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F588BD-654E-44D2-ADE8-86FC803C6BE5}"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examples of written policies that apply to my practice</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you can get only 4 points</a:t>
            </a:r>
            <a:r>
              <a:rPr lang="en-US" baseline="0" dirty="0" smtClean="0"/>
              <a:t> for having 12 policies, you can get up to 5 points for having data to document that you implement your policies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only have time to discuss one of the sets of elements of standard 2, which is patient tracking and registry functions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cut our start-up</a:t>
            </a:r>
            <a:r>
              <a:rPr lang="en-US" baseline="0" dirty="0" smtClean="0"/>
              <a:t> costs, my wife Eva poured the concrete for the entrance, hung the sheetrock, tiled the floors, and remodeled the bathroom.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2a</a:t>
            </a:r>
            <a:r>
              <a:rPr lang="en-US" baseline="0" dirty="0" smtClean="0"/>
              <a:t> lists 18 specific data elements that need to be tracked.   While these elements are worthy of tracking, requiring that they all be “searchable” fields shows a lack of understanding by the NCQA of database design and of how a registry might be used in patient care.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interest</a:t>
            </a:r>
            <a:r>
              <a:rPr lang="en-US" baseline="0" dirty="0" smtClean="0"/>
              <a:t> of saving time, we will skip over the rest of standard 2, and move directly to standard 8b</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part of the NCQA criteria</a:t>
            </a:r>
            <a:r>
              <a:rPr lang="en-US" baseline="0" dirty="0" smtClean="0"/>
              <a:t> that I like.</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Four</a:t>
            </a:r>
            <a:r>
              <a:rPr lang="en-US" baseline="0" dirty="0" smtClean="0"/>
              <a:t> screens plugged into two computers in my office.  What is always running:</a:t>
            </a:r>
          </a:p>
          <a:p>
            <a:pPr marL="228600" indent="-228600">
              <a:buAutoNum type="arabicPeriod"/>
            </a:pPr>
            <a:r>
              <a:rPr lang="en-US" baseline="0" dirty="0" smtClean="0"/>
              <a:t>Window into my EMR</a:t>
            </a:r>
          </a:p>
          <a:p>
            <a:pPr marL="228600" indent="-228600">
              <a:buAutoNum type="arabicPeriod"/>
            </a:pPr>
            <a:r>
              <a:rPr lang="en-US" baseline="0" dirty="0" smtClean="0"/>
              <a:t>Window to the inbox of my Fax Server</a:t>
            </a:r>
          </a:p>
          <a:p>
            <a:pPr marL="228600" indent="-228600">
              <a:buAutoNum type="arabicPeriod"/>
            </a:pPr>
            <a:r>
              <a:rPr lang="en-US" baseline="0" dirty="0" smtClean="0"/>
              <a:t>Internet Explorer with links open to:</a:t>
            </a:r>
          </a:p>
          <a:p>
            <a:pPr marL="685800" lvl="1" indent="-228600">
              <a:buAutoNum type="arabicPeriod"/>
            </a:pPr>
            <a:r>
              <a:rPr lang="en-US" baseline="0" dirty="0" err="1" smtClean="0"/>
              <a:t>Epocrates</a:t>
            </a:r>
            <a:endParaRPr lang="en-US" baseline="0" dirty="0" smtClean="0"/>
          </a:p>
          <a:p>
            <a:pPr marL="685800" lvl="1" indent="-228600">
              <a:buAutoNum type="arabicPeriod"/>
            </a:pPr>
            <a:r>
              <a:rPr lang="en-US" baseline="0" dirty="0" smtClean="0"/>
              <a:t>MD Consult</a:t>
            </a:r>
          </a:p>
          <a:p>
            <a:pPr marL="685800" lvl="1" indent="-228600">
              <a:buAutoNum type="arabicPeriod"/>
            </a:pPr>
            <a:r>
              <a:rPr lang="en-US" baseline="0" dirty="0" smtClean="0"/>
              <a:t>Google</a:t>
            </a:r>
          </a:p>
          <a:p>
            <a:pPr marL="685800" lvl="1" indent="-228600">
              <a:buAutoNum type="arabicPeriod"/>
            </a:pPr>
            <a:r>
              <a:rPr lang="en-US" baseline="0" dirty="0" err="1" smtClean="0"/>
              <a:t>AppointmentQuest</a:t>
            </a:r>
            <a:endParaRPr lang="en-US" baseline="0" dirty="0" smtClean="0"/>
          </a:p>
          <a:p>
            <a:pPr marL="685800" lvl="1" indent="-228600">
              <a:buAutoNum type="arabicPeriod"/>
            </a:pPr>
            <a:r>
              <a:rPr lang="en-US" baseline="0" dirty="0" smtClean="0"/>
              <a:t>The practice Web Site</a:t>
            </a:r>
          </a:p>
          <a:p>
            <a:pPr marL="685800" lvl="1" indent="-228600">
              <a:buAutoNum type="arabicPeriod"/>
            </a:pPr>
            <a:r>
              <a:rPr lang="en-US" baseline="0" dirty="0" smtClean="0"/>
              <a:t>E-</a:t>
            </a:r>
            <a:r>
              <a:rPr lang="en-US" baseline="0" dirty="0" err="1" smtClean="0"/>
              <a:t>LabCorp</a:t>
            </a:r>
            <a:endParaRPr lang="en-US" baseline="0" dirty="0" smtClean="0"/>
          </a:p>
          <a:p>
            <a:pPr marL="228600" lvl="0" indent="-228600">
              <a:buAutoNum type="arabicPeriod"/>
            </a:pPr>
            <a:r>
              <a:rPr lang="en-US" baseline="0" dirty="0" smtClean="0"/>
              <a:t>Outlook inbox</a:t>
            </a:r>
          </a:p>
          <a:p>
            <a:pPr marL="228600" lvl="0" indent="-228600">
              <a:buAutoNum type="arabicPeriod"/>
            </a:pPr>
            <a:r>
              <a:rPr lang="en-US" baseline="0" dirty="0" smtClean="0"/>
              <a:t>Web Cam in the Waiting Room</a:t>
            </a:r>
          </a:p>
          <a:p>
            <a:pPr marL="228600" lvl="0" indent="-228600">
              <a:buAutoNum type="arabicPeriod"/>
            </a:pPr>
            <a:r>
              <a:rPr lang="en-US" baseline="0" dirty="0" smtClean="0"/>
              <a:t>Directory of often-used forms for the practice</a:t>
            </a:r>
          </a:p>
          <a:p>
            <a:pPr marL="685800" lvl="1" indent="-228600">
              <a:buAutoNum type="arabicPeriod"/>
            </a:pPr>
            <a:r>
              <a:rPr lang="en-US" baseline="0" dirty="0" smtClean="0"/>
              <a:t>CDL</a:t>
            </a:r>
          </a:p>
          <a:p>
            <a:pPr marL="685800" lvl="1" indent="-228600">
              <a:buAutoNum type="arabicPeriod"/>
            </a:pPr>
            <a:r>
              <a:rPr lang="en-US" baseline="0" dirty="0" smtClean="0"/>
              <a:t>Disabled Parking Request</a:t>
            </a:r>
          </a:p>
          <a:p>
            <a:pPr marL="685800" lvl="1" indent="-228600">
              <a:buAutoNum type="arabicPeriod"/>
            </a:pPr>
            <a:r>
              <a:rPr lang="en-US" baseline="0" dirty="0" smtClean="0"/>
              <a:t>Radiology order form</a:t>
            </a:r>
          </a:p>
          <a:p>
            <a:pPr marL="685800" lvl="1" indent="-228600">
              <a:buAutoNum type="arabicPeriod"/>
            </a:pPr>
            <a:r>
              <a:rPr lang="en-US" baseline="0" dirty="0" err="1" smtClean="0"/>
              <a:t>Joslin</a:t>
            </a:r>
            <a:r>
              <a:rPr lang="en-US" baseline="0" dirty="0" smtClean="0"/>
              <a:t> Referral form</a:t>
            </a:r>
          </a:p>
          <a:p>
            <a:pPr marL="685800" lvl="1" indent="-228600">
              <a:buAutoNum type="arabicPeriod"/>
            </a:pPr>
            <a:r>
              <a:rPr lang="en-US" baseline="0" dirty="0" smtClean="0"/>
              <a:t>Sleep Consultants Referral form</a:t>
            </a:r>
          </a:p>
          <a:p>
            <a:pPr marL="685800" lvl="1"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discussed about 15% of the criteria necessary to achieve recognition by the NCQA as a Patient</a:t>
            </a:r>
            <a:r>
              <a:rPr lang="en-US" baseline="0" dirty="0" smtClean="0"/>
              <a:t> Centered Medical Home.   </a:t>
            </a:r>
            <a:r>
              <a:rPr lang="en-US" baseline="0" dirty="0" smtClean="0"/>
              <a:t>Unfortunately, only a very small percent of the criteria actually relate to </a:t>
            </a:r>
            <a:r>
              <a:rPr lang="en-US" baseline="0" dirty="0" err="1" smtClean="0"/>
              <a:t>pateint</a:t>
            </a:r>
            <a:r>
              <a:rPr lang="en-US" baseline="0" dirty="0" smtClean="0"/>
              <a:t>-centeredness.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it would be gratifying to achieve yet another recognition for quality, the risk one runs in focusing on NCQA recognition is that of being distracted by the process, and having our energy taken away from the real work of providing high quality patient centered care.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was originally developed to be 1.5 hours long, and provided details of each of the NCQA PCMH criteria.  The full slide set is available on my website, http://sdalc.org for anyone who wants to see all of the details.</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phrase “medical home” has been around for well over 40 years.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group of physician organizations came out with a position statement as to what a Medical Home was in February</a:t>
            </a:r>
            <a:r>
              <a:rPr lang="en-US" baseline="0" dirty="0" smtClean="0"/>
              <a:t> of 2007</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many things that could be improved in US healthcare,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necessary to prove to the members of this group that our healthcare system</a:t>
            </a:r>
            <a:r>
              <a:rPr lang="en-US" baseline="0" dirty="0" smtClean="0"/>
              <a:t> is broken, and that it is not structured to incentivize  the provision of high quality patient centered care. </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a:t>
            </a:r>
            <a:r>
              <a:rPr lang="en-US" baseline="0" dirty="0" smtClean="0"/>
              <a:t> primary care organizations (AAFP, AAP, ACP, AOA) have bought into the concept of rebranding primary care as the providers of Patient Centered Medical Homes.  They feel that this is necessary for the survival of primary care.</a:t>
            </a:r>
            <a:endParaRPr lang="en-US" dirty="0"/>
          </a:p>
        </p:txBody>
      </p:sp>
      <p:sp>
        <p:nvSpPr>
          <p:cNvPr id="4" name="Slide Number Placeholder 3"/>
          <p:cNvSpPr>
            <a:spLocks noGrp="1"/>
          </p:cNvSpPr>
          <p:nvPr>
            <p:ph type="sldNum" sz="quarter" idx="10"/>
          </p:nvPr>
        </p:nvSpPr>
        <p:spPr/>
        <p:txBody>
          <a:bodyPr/>
          <a:lstStyle/>
          <a:p>
            <a:pPr>
              <a:defRPr/>
            </a:pPr>
            <a:fld id="{35B1A6C6-9763-4EB8-A9F0-90CFA10257B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B626DB-2EC4-4A49-A383-6D2831ACE226}" type="datetimeFigureOut">
              <a:rPr lang="en-US"/>
              <a:pPr>
                <a:defRPr/>
              </a:pPr>
              <a:t>8/14/2009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460E8C-F965-41BF-BD45-8F4B5E229C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92DF9B-866B-4F6D-B042-A16992D1B08D}" type="datetimeFigureOut">
              <a:rPr lang="en-US"/>
              <a:pPr>
                <a:defRPr/>
              </a:pPr>
              <a:t>8/14/2009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8948C-2017-4360-AF10-01FCE423D0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4C2056-CB7A-4638-A5C2-81D79ED812DA}" type="datetimeFigureOut">
              <a:rPr lang="en-US"/>
              <a:pPr>
                <a:defRPr/>
              </a:pPr>
              <a:t>8/14/2009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F3430-195E-4242-A58F-B916397948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80CD1A-C0F3-4C96-AF1D-AD78BC229B98}" type="datetimeFigureOut">
              <a:rPr lang="en-US"/>
              <a:pPr>
                <a:defRPr/>
              </a:pPr>
              <a:t>8/14/2009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3E61CA-8110-432E-BC3A-4F91A8FC3F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12F008-725F-4C23-8541-95E00A9D7C19}" type="datetimeFigureOut">
              <a:rPr lang="en-US"/>
              <a:pPr>
                <a:defRPr/>
              </a:pPr>
              <a:t>8/14/2009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ACEFD-B769-453C-907A-2F17EAA4BE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43EE9A-2C25-4865-BE22-8EB4FC40E5E7}" type="datetimeFigureOut">
              <a:rPr lang="en-US"/>
              <a:pPr>
                <a:defRPr/>
              </a:pPr>
              <a:t>8/14/2009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868A74-5B0E-49F1-A416-323790DCB2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B27359-61FF-41FF-9981-7D2632A12B81}" type="datetimeFigureOut">
              <a:rPr lang="en-US"/>
              <a:pPr>
                <a:defRPr/>
              </a:pPr>
              <a:t>8/14/2009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E9695A-10B4-4974-8E83-889B9DB740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D5D00B-B50D-455A-BFAB-F230A772D6E5}" type="datetimeFigureOut">
              <a:rPr lang="en-US"/>
              <a:pPr>
                <a:defRPr/>
              </a:pPr>
              <a:t>8/14/2009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C1B6D1-4005-4BD0-821B-99CBA7D9EF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ED582E-351C-4C55-ACFA-33D2702C549B}" type="datetimeFigureOut">
              <a:rPr lang="en-US"/>
              <a:pPr>
                <a:defRPr/>
              </a:pPr>
              <a:t>8/14/2009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7644D3-83B2-4541-BC6B-B43C86B193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24E0EF-D76B-4EDC-9A78-A999357431CF}" type="datetimeFigureOut">
              <a:rPr lang="en-US"/>
              <a:pPr>
                <a:defRPr/>
              </a:pPr>
              <a:t>8/14/2009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181995-CCA8-4C0D-9B2F-E96C180436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9347B0-5648-4694-B025-DEC75185A242}" type="datetimeFigureOut">
              <a:rPr lang="en-US"/>
              <a:pPr>
                <a:defRPr/>
              </a:pPr>
              <a:t>8/14/2009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D45423-035F-402C-A08B-FB9780A89C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D8F394-23B2-4069-8BFC-975F672898C0}" type="datetimeFigureOut">
              <a:rPr lang="en-US"/>
              <a:pPr>
                <a:defRPr/>
              </a:pPr>
              <a:t>8/14/2009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22D941-3207-4626-9435-8F766307F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onS@SDAL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alc.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01000" cy="1470025"/>
          </a:xfrm>
        </p:spPr>
        <p:txBody>
          <a:bodyPr rtlCol="0">
            <a:normAutofit fontScale="90000"/>
          </a:bodyPr>
          <a:lstStyle/>
          <a:p>
            <a:pPr eaLnBrk="1" fontAlgn="auto" hangingPunct="1">
              <a:spcAft>
                <a:spcPts val="0"/>
              </a:spcAft>
              <a:defRPr/>
            </a:pPr>
            <a:r>
              <a:rPr lang="en-US" b="1" dirty="0" smtClean="0"/>
              <a:t>How to Obtain NCQA Recognition as A Patient Centered Medical Home </a:t>
            </a:r>
            <a:br>
              <a:rPr lang="en-US" b="1" dirty="0" smtClean="0"/>
            </a:br>
            <a:r>
              <a:rPr lang="en-US" sz="4000" b="1" i="1" dirty="0" smtClean="0"/>
              <a:t>(and why you might not want to . . . )</a:t>
            </a:r>
            <a:endParaRPr lang="en-US" sz="4000" i="1" dirty="0" smtClean="0"/>
          </a:p>
        </p:txBody>
      </p:sp>
      <p:sp>
        <p:nvSpPr>
          <p:cNvPr id="3" name="Subtitle 2"/>
          <p:cNvSpPr>
            <a:spLocks noGrp="1"/>
          </p:cNvSpPr>
          <p:nvPr>
            <p:ph type="subTitle" idx="1"/>
          </p:nvPr>
        </p:nvSpPr>
        <p:spPr>
          <a:xfrm>
            <a:off x="1447800" y="4343400"/>
            <a:ext cx="6400800" cy="1752600"/>
          </a:xfrm>
        </p:spPr>
        <p:txBody>
          <a:bodyPr rtlCol="0">
            <a:normAutofit fontScale="85000" lnSpcReduction="20000"/>
          </a:bodyPr>
          <a:lstStyle/>
          <a:p>
            <a:pPr eaLnBrk="1" fontAlgn="auto" hangingPunct="1">
              <a:spcAft>
                <a:spcPts val="0"/>
              </a:spcAft>
              <a:buFont typeface="Arial" pitchFamily="34" charset="0"/>
              <a:buNone/>
              <a:defRPr/>
            </a:pPr>
            <a:r>
              <a:rPr lang="en-US" dirty="0" smtClean="0"/>
              <a:t>Donald T. Stewart, MD</a:t>
            </a:r>
          </a:p>
          <a:p>
            <a:pPr eaLnBrk="1" fontAlgn="auto" hangingPunct="1">
              <a:spcAft>
                <a:spcPts val="0"/>
              </a:spcAft>
              <a:buFont typeface="Arial" pitchFamily="34" charset="0"/>
              <a:buNone/>
              <a:defRPr/>
            </a:pPr>
            <a:r>
              <a:rPr lang="en-US" dirty="0" smtClean="0"/>
              <a:t>Sammamish Diabetes and Lipid Clinic</a:t>
            </a:r>
          </a:p>
          <a:p>
            <a:pPr eaLnBrk="1" fontAlgn="auto" hangingPunct="1">
              <a:spcAft>
                <a:spcPts val="0"/>
              </a:spcAft>
              <a:buFont typeface="Arial" pitchFamily="34" charset="0"/>
              <a:buNone/>
              <a:defRPr/>
            </a:pPr>
            <a:r>
              <a:rPr lang="en-US" dirty="0" smtClean="0">
                <a:hlinkClick r:id="rId2"/>
              </a:rPr>
              <a:t>DonS@SDALC.org</a:t>
            </a:r>
            <a:endParaRPr lang="en-US" dirty="0" smtClean="0"/>
          </a:p>
          <a:p>
            <a:pPr eaLnBrk="1" fontAlgn="auto" hangingPunct="1">
              <a:spcAft>
                <a:spcPts val="0"/>
              </a:spcAft>
              <a:buFont typeface="Arial" pitchFamily="34" charset="0"/>
              <a:buNone/>
              <a:defRPr/>
            </a:pPr>
            <a:r>
              <a:rPr lang="en-US" dirty="0" smtClean="0"/>
              <a:t>IMP Camp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Why Does a PCMH Make Sense?</a:t>
            </a:r>
          </a:p>
        </p:txBody>
      </p:sp>
      <p:sp>
        <p:nvSpPr>
          <p:cNvPr id="11267" name="Content Placeholder 2"/>
          <p:cNvSpPr>
            <a:spLocks noGrp="1"/>
          </p:cNvSpPr>
          <p:nvPr>
            <p:ph idx="1"/>
          </p:nvPr>
        </p:nvSpPr>
        <p:spPr>
          <a:xfrm>
            <a:off x="381000" y="1524000"/>
            <a:ext cx="8229600" cy="4525963"/>
          </a:xfrm>
        </p:spPr>
        <p:txBody>
          <a:bodyPr/>
          <a:lstStyle/>
          <a:p>
            <a:pPr eaLnBrk="1" hangingPunct="1"/>
            <a:r>
              <a:rPr lang="en-US" dirty="0" smtClean="0"/>
              <a:t>Given the political climate, a “gimmick” is necessary to adequately fund primary care.</a:t>
            </a:r>
          </a:p>
          <a:p>
            <a:pPr eaLnBrk="1" hangingPunct="1"/>
            <a:r>
              <a:rPr lang="en-US" dirty="0" smtClean="0"/>
              <a:t>The PCMH is that gimmick</a:t>
            </a:r>
          </a:p>
          <a:p>
            <a:pPr lvl="1" eaLnBrk="1" hangingPunct="1"/>
            <a:r>
              <a:rPr lang="en-US" dirty="0" smtClean="0"/>
              <a:t>Our system of fragmented and impersonal care makes the words “Patient Centered Medical Home” resonate       (It sounds good.)</a:t>
            </a:r>
          </a:p>
          <a:p>
            <a:pPr lvl="1" eaLnBrk="1" hangingPunct="1"/>
            <a:r>
              <a:rPr lang="en-US" dirty="0" smtClean="0"/>
              <a:t>By emphasizing high-tech tracking of minutia, it has the appearance of  accountability</a:t>
            </a:r>
          </a:p>
          <a:p>
            <a:pPr lvl="1" eaLnBrk="1" hangingPunct="1"/>
            <a:r>
              <a:rPr lang="en-US" dirty="0" smtClean="0"/>
              <a:t>It promises cost savings by improved access and less waste</a:t>
            </a:r>
          </a:p>
          <a:p>
            <a:pPr lvl="1"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What is the NCQA?</a:t>
            </a:r>
          </a:p>
        </p:txBody>
      </p:sp>
      <p:sp>
        <p:nvSpPr>
          <p:cNvPr id="15363" name="Content Placeholder 2"/>
          <p:cNvSpPr>
            <a:spLocks noGrp="1"/>
          </p:cNvSpPr>
          <p:nvPr>
            <p:ph idx="1"/>
          </p:nvPr>
        </p:nvSpPr>
        <p:spPr/>
        <p:txBody>
          <a:bodyPr/>
          <a:lstStyle/>
          <a:p>
            <a:pPr eaLnBrk="1" hangingPunct="1"/>
            <a:r>
              <a:rPr lang="en-US" smtClean="0"/>
              <a:t>Private not-for-profit, formed in 1990, dedicated to improving health care quality in the United States</a:t>
            </a:r>
          </a:p>
          <a:p>
            <a:pPr eaLnBrk="1" hangingPunct="1"/>
            <a:r>
              <a:rPr lang="en-US" smtClean="0"/>
              <a:t>2007 Revenue $27,728,329.00</a:t>
            </a:r>
          </a:p>
          <a:p>
            <a:pPr eaLnBrk="1" hangingPunct="1"/>
            <a:r>
              <a:rPr lang="en-US" smtClean="0"/>
              <a:t>Leadership Team – 10 individuals</a:t>
            </a:r>
          </a:p>
          <a:p>
            <a:pPr lvl="1" eaLnBrk="1" hangingPunct="1"/>
            <a:r>
              <a:rPr lang="en-US" smtClean="0"/>
              <a:t>1 MD</a:t>
            </a:r>
          </a:p>
          <a:p>
            <a:pPr lvl="1" eaLnBrk="1" hangingPunct="1"/>
            <a:r>
              <a:rPr lang="en-US" smtClean="0"/>
              <a:t>2 RN</a:t>
            </a:r>
          </a:p>
          <a:p>
            <a:pPr lvl="1" eaLnBrk="1" hangingPunct="1"/>
            <a:r>
              <a:rPr lang="en-US" smtClean="0"/>
              <a:t>7 others with a variety of credentials </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NCQA Board of Directors</a:t>
            </a:r>
          </a:p>
        </p:txBody>
      </p:sp>
      <p:sp>
        <p:nvSpPr>
          <p:cNvPr id="16387" name="Content Placeholder 2"/>
          <p:cNvSpPr>
            <a:spLocks noGrp="1"/>
          </p:cNvSpPr>
          <p:nvPr>
            <p:ph idx="1"/>
          </p:nvPr>
        </p:nvSpPr>
        <p:spPr/>
        <p:txBody>
          <a:bodyPr/>
          <a:lstStyle/>
          <a:p>
            <a:pPr eaLnBrk="1" hangingPunct="1"/>
            <a:r>
              <a:rPr lang="en-US" dirty="0" smtClean="0"/>
              <a:t>16 people (many from dual categories)</a:t>
            </a:r>
          </a:p>
          <a:p>
            <a:pPr lvl="1" eaLnBrk="1" hangingPunct="1"/>
            <a:r>
              <a:rPr lang="en-US" dirty="0" smtClean="0"/>
              <a:t>5 MDs</a:t>
            </a:r>
          </a:p>
          <a:p>
            <a:pPr lvl="1" eaLnBrk="1" hangingPunct="1"/>
            <a:r>
              <a:rPr lang="en-US" dirty="0" smtClean="0"/>
              <a:t>2 Attorneys</a:t>
            </a:r>
          </a:p>
          <a:p>
            <a:pPr lvl="1" eaLnBrk="1" hangingPunct="1"/>
            <a:r>
              <a:rPr lang="en-US" dirty="0" smtClean="0"/>
              <a:t>2 Insurance</a:t>
            </a:r>
          </a:p>
          <a:p>
            <a:pPr lvl="1" eaLnBrk="1" hangingPunct="1"/>
            <a:r>
              <a:rPr lang="en-US" dirty="0" smtClean="0"/>
              <a:t>3 Academics</a:t>
            </a:r>
          </a:p>
          <a:p>
            <a:pPr lvl="1" eaLnBrk="1" hangingPunct="1"/>
            <a:r>
              <a:rPr lang="en-US" dirty="0" smtClean="0"/>
              <a:t>3 Business</a:t>
            </a:r>
          </a:p>
          <a:p>
            <a:pPr lvl="1" eaLnBrk="1" hangingPunct="1"/>
            <a:r>
              <a:rPr lang="en-US" dirty="0" smtClean="0"/>
              <a:t>3 Special Interest Groups</a:t>
            </a:r>
          </a:p>
          <a:p>
            <a:pPr lvl="1" eaLnBrk="1" hangingPunct="1"/>
            <a:r>
              <a:rPr lang="en-US" dirty="0" smtClean="0"/>
              <a:t>Consultants / Misc.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NCQA Sponsors</a:t>
            </a:r>
          </a:p>
        </p:txBody>
      </p:sp>
      <p:sp>
        <p:nvSpPr>
          <p:cNvPr id="3" name="Content Placeholder 2"/>
          <p:cNvSpPr>
            <a:spLocks noGrp="1"/>
          </p:cNvSpPr>
          <p:nvPr>
            <p:ph idx="1"/>
          </p:nvPr>
        </p:nvSpPr>
        <p:spPr/>
        <p:txBody>
          <a:bodyPr rtlCol="0">
            <a:normAutofit fontScale="92500"/>
          </a:bodyPr>
          <a:lstStyle/>
          <a:p>
            <a:pPr lvl="1" eaLnBrk="1" fontAlgn="auto" hangingPunct="1">
              <a:spcAft>
                <a:spcPts val="0"/>
              </a:spcAft>
              <a:buFont typeface="Arial" pitchFamily="34" charset="0"/>
              <a:buChar char="–"/>
              <a:defRPr/>
            </a:pPr>
            <a:r>
              <a:rPr lang="en-US" dirty="0" smtClean="0"/>
              <a:t>Foundation Sponsors:</a:t>
            </a:r>
          </a:p>
          <a:p>
            <a:pPr lvl="2" eaLnBrk="1" fontAlgn="auto" hangingPunct="1">
              <a:spcAft>
                <a:spcPts val="0"/>
              </a:spcAft>
              <a:buFont typeface="Arial" pitchFamily="34" charset="0"/>
              <a:buChar char="•"/>
              <a:defRPr/>
            </a:pPr>
            <a:r>
              <a:rPr lang="en-US" dirty="0" smtClean="0"/>
              <a:t>American Diabetes Association</a:t>
            </a:r>
          </a:p>
          <a:p>
            <a:pPr lvl="2" eaLnBrk="1" fontAlgn="auto" hangingPunct="1">
              <a:spcAft>
                <a:spcPts val="0"/>
              </a:spcAft>
              <a:buFont typeface="Arial" pitchFamily="34" charset="0"/>
              <a:buChar char="•"/>
              <a:defRPr/>
            </a:pPr>
            <a:r>
              <a:rPr lang="en-US" dirty="0" smtClean="0"/>
              <a:t>American Heart Association/American Stroke Association</a:t>
            </a:r>
          </a:p>
          <a:p>
            <a:pPr lvl="2" eaLnBrk="1" fontAlgn="auto" hangingPunct="1">
              <a:spcAft>
                <a:spcPts val="0"/>
              </a:spcAft>
              <a:buFont typeface="Arial" pitchFamily="34" charset="0"/>
              <a:buChar char="•"/>
              <a:defRPr/>
            </a:pPr>
            <a:r>
              <a:rPr lang="en-US" dirty="0" smtClean="0"/>
              <a:t>The California Endowment</a:t>
            </a:r>
          </a:p>
          <a:p>
            <a:pPr lvl="2" eaLnBrk="1" fontAlgn="auto" hangingPunct="1">
              <a:spcAft>
                <a:spcPts val="0"/>
              </a:spcAft>
              <a:buFont typeface="Arial" pitchFamily="34" charset="0"/>
              <a:buChar char="•"/>
              <a:defRPr/>
            </a:pPr>
            <a:r>
              <a:rPr lang="en-US" dirty="0" smtClean="0"/>
              <a:t>The Commonwealth Fund</a:t>
            </a:r>
          </a:p>
          <a:p>
            <a:pPr lvl="1" eaLnBrk="1" fontAlgn="auto" hangingPunct="1">
              <a:spcAft>
                <a:spcPts val="0"/>
              </a:spcAft>
              <a:buFont typeface="Arial" pitchFamily="34" charset="0"/>
              <a:buChar char="–"/>
              <a:defRPr/>
            </a:pPr>
            <a:r>
              <a:rPr lang="en-US" dirty="0" smtClean="0"/>
              <a:t>Corporate Sponsors:</a:t>
            </a:r>
          </a:p>
          <a:p>
            <a:pPr lvl="2" eaLnBrk="1" fontAlgn="auto" hangingPunct="1">
              <a:spcAft>
                <a:spcPts val="0"/>
              </a:spcAft>
              <a:buFont typeface="Arial" pitchFamily="34" charset="0"/>
              <a:buChar char="•"/>
              <a:defRPr/>
            </a:pPr>
            <a:r>
              <a:rPr lang="en-US" dirty="0" smtClean="0"/>
              <a:t>Platinum: $250,000 and more (</a:t>
            </a:r>
            <a:r>
              <a:rPr lang="en-US" dirty="0" err="1" smtClean="0"/>
              <a:t>Pharma</a:t>
            </a:r>
            <a:r>
              <a:rPr lang="en-US" dirty="0" smtClean="0"/>
              <a:t>)</a:t>
            </a:r>
          </a:p>
          <a:p>
            <a:pPr lvl="2" eaLnBrk="1" fontAlgn="auto" hangingPunct="1">
              <a:spcAft>
                <a:spcPts val="0"/>
              </a:spcAft>
              <a:buFont typeface="Arial" pitchFamily="34" charset="0"/>
              <a:buChar char="•"/>
              <a:defRPr/>
            </a:pPr>
            <a:r>
              <a:rPr lang="en-US" dirty="0" smtClean="0"/>
              <a:t>Gold: $150,000 -$249,999 (</a:t>
            </a:r>
            <a:r>
              <a:rPr lang="en-US" dirty="0" err="1" smtClean="0"/>
              <a:t>Pharma</a:t>
            </a:r>
            <a:r>
              <a:rPr lang="en-US" dirty="0" smtClean="0"/>
              <a:t> and Partnership for Prevention)</a:t>
            </a:r>
          </a:p>
          <a:p>
            <a:pPr lvl="2" eaLnBrk="1" fontAlgn="auto" hangingPunct="1">
              <a:spcAft>
                <a:spcPts val="0"/>
              </a:spcAft>
              <a:buFont typeface="Arial" pitchFamily="34" charset="0"/>
              <a:buChar char="•"/>
              <a:defRPr/>
            </a:pPr>
            <a:r>
              <a:rPr lang="en-US" dirty="0" smtClean="0"/>
              <a:t>Silver: $50,000 - $149,999 (</a:t>
            </a:r>
            <a:r>
              <a:rPr lang="en-US" dirty="0" err="1" smtClean="0"/>
              <a:t>Pharma</a:t>
            </a:r>
            <a:r>
              <a:rPr lang="en-US" dirty="0" smtClean="0"/>
              <a:t>)</a:t>
            </a:r>
          </a:p>
          <a:p>
            <a:pPr lvl="2" eaLnBrk="1" fontAlgn="auto" hangingPunct="1">
              <a:spcAft>
                <a:spcPts val="0"/>
              </a:spcAft>
              <a:buFont typeface="Arial" pitchFamily="34" charset="0"/>
              <a:buChar char="•"/>
              <a:defRPr/>
            </a:pPr>
            <a:r>
              <a:rPr lang="en-US" dirty="0" smtClean="0"/>
              <a:t>Bronze up to $49,999 (30 some other organizations)</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NCQA Programs</a:t>
            </a:r>
          </a:p>
        </p:txBody>
      </p:sp>
      <p:sp>
        <p:nvSpPr>
          <p:cNvPr id="3" name="Content Placeholder 2"/>
          <p:cNvSpPr>
            <a:spLocks noGrp="1"/>
          </p:cNvSpPr>
          <p:nvPr>
            <p:ph idx="1"/>
          </p:nvPr>
        </p:nvSpPr>
        <p:spPr>
          <a:xfrm>
            <a:off x="381000" y="1524000"/>
            <a:ext cx="8229600" cy="49069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Accreditation</a:t>
            </a:r>
          </a:p>
          <a:p>
            <a:pPr lvl="1" eaLnBrk="1" fontAlgn="auto" hangingPunct="1">
              <a:spcAft>
                <a:spcPts val="0"/>
              </a:spcAft>
              <a:buFont typeface="Arial" pitchFamily="34" charset="0"/>
              <a:buChar char="–"/>
              <a:defRPr/>
            </a:pPr>
            <a:r>
              <a:rPr lang="en-US" dirty="0" smtClean="0"/>
              <a:t>Health Plans</a:t>
            </a:r>
          </a:p>
          <a:p>
            <a:pPr lvl="1" eaLnBrk="1" fontAlgn="auto" hangingPunct="1">
              <a:spcAft>
                <a:spcPts val="0"/>
              </a:spcAft>
              <a:buFont typeface="Arial" pitchFamily="34" charset="0"/>
              <a:buChar char="–"/>
              <a:defRPr/>
            </a:pPr>
            <a:r>
              <a:rPr lang="en-US" dirty="0" smtClean="0"/>
              <a:t>Managed Care Organizations</a:t>
            </a:r>
          </a:p>
          <a:p>
            <a:pPr lvl="1" eaLnBrk="1" fontAlgn="auto" hangingPunct="1">
              <a:spcAft>
                <a:spcPts val="0"/>
              </a:spcAft>
              <a:buFont typeface="Arial" pitchFamily="34" charset="0"/>
              <a:buChar char="–"/>
              <a:defRPr/>
            </a:pPr>
            <a:r>
              <a:rPr lang="en-US" dirty="0" smtClean="0"/>
              <a:t>PPOs</a:t>
            </a:r>
          </a:p>
          <a:p>
            <a:pPr lvl="1" eaLnBrk="1" fontAlgn="auto" hangingPunct="1">
              <a:spcAft>
                <a:spcPts val="0"/>
              </a:spcAft>
              <a:buFont typeface="Arial" pitchFamily="34" charset="0"/>
              <a:buChar char="–"/>
              <a:defRPr/>
            </a:pPr>
            <a:r>
              <a:rPr lang="en-US" dirty="0" smtClean="0"/>
              <a:t>Disease Management</a:t>
            </a:r>
          </a:p>
          <a:p>
            <a:pPr eaLnBrk="1" fontAlgn="auto" hangingPunct="1">
              <a:spcAft>
                <a:spcPts val="0"/>
              </a:spcAft>
              <a:buFont typeface="Arial" pitchFamily="34" charset="0"/>
              <a:buChar char="•"/>
              <a:defRPr/>
            </a:pPr>
            <a:r>
              <a:rPr lang="en-US" dirty="0" smtClean="0"/>
              <a:t>Certification</a:t>
            </a:r>
          </a:p>
          <a:p>
            <a:pPr lvl="1" eaLnBrk="1" fontAlgn="auto" hangingPunct="1">
              <a:spcAft>
                <a:spcPts val="0"/>
              </a:spcAft>
              <a:buFont typeface="Arial" pitchFamily="34" charset="0"/>
              <a:buChar char="–"/>
              <a:defRPr/>
            </a:pPr>
            <a:r>
              <a:rPr lang="en-US" dirty="0" smtClean="0"/>
              <a:t>Physician Organizations</a:t>
            </a:r>
          </a:p>
          <a:p>
            <a:pPr lvl="1" eaLnBrk="1" fontAlgn="auto" hangingPunct="1">
              <a:spcAft>
                <a:spcPts val="0"/>
              </a:spcAft>
              <a:buFont typeface="Arial" pitchFamily="34" charset="0"/>
              <a:buChar char="–"/>
              <a:defRPr/>
            </a:pPr>
            <a:r>
              <a:rPr lang="en-US" dirty="0" smtClean="0"/>
              <a:t>Health Information Products</a:t>
            </a:r>
          </a:p>
          <a:p>
            <a:pPr lvl="1" eaLnBrk="1" fontAlgn="auto" hangingPunct="1">
              <a:spcAft>
                <a:spcPts val="0"/>
              </a:spcAft>
              <a:buFont typeface="Arial" pitchFamily="34" charset="0"/>
              <a:buChar char="–"/>
              <a:defRPr/>
            </a:pPr>
            <a:r>
              <a:rPr lang="en-US" dirty="0" smtClean="0"/>
              <a:t>Credentials Verification Organizations</a:t>
            </a:r>
          </a:p>
          <a:p>
            <a:pPr eaLnBrk="1" fontAlgn="auto" hangingPunct="1">
              <a:spcAft>
                <a:spcPts val="0"/>
              </a:spcAft>
              <a:buFont typeface="Arial" pitchFamily="34" charset="0"/>
              <a:buChar char="•"/>
              <a:defRPr/>
            </a:pPr>
            <a:r>
              <a:rPr lang="en-US" dirty="0" smtClean="0"/>
              <a:t>Physician Recognition</a:t>
            </a:r>
          </a:p>
          <a:p>
            <a:pPr lvl="1" eaLnBrk="1" fontAlgn="auto" hangingPunct="1">
              <a:spcAft>
                <a:spcPts val="0"/>
              </a:spcAft>
              <a:buFont typeface="Arial" pitchFamily="34" charset="0"/>
              <a:buChar char="–"/>
              <a:defRPr/>
            </a:pPr>
            <a:r>
              <a:rPr lang="en-US" dirty="0" smtClean="0"/>
              <a:t>Back Pain</a:t>
            </a:r>
          </a:p>
          <a:p>
            <a:pPr lvl="1" eaLnBrk="1" fontAlgn="auto" hangingPunct="1">
              <a:spcAft>
                <a:spcPts val="0"/>
              </a:spcAft>
              <a:buFont typeface="Arial" pitchFamily="34" charset="0"/>
              <a:buChar char="–"/>
              <a:defRPr/>
            </a:pPr>
            <a:r>
              <a:rPr lang="en-US" dirty="0" smtClean="0"/>
              <a:t>Diabetes</a:t>
            </a:r>
          </a:p>
          <a:p>
            <a:pPr lvl="1" eaLnBrk="1" fontAlgn="auto" hangingPunct="1">
              <a:spcAft>
                <a:spcPts val="0"/>
              </a:spcAft>
              <a:buFont typeface="Arial" pitchFamily="34" charset="0"/>
              <a:buChar char="–"/>
              <a:defRPr/>
            </a:pPr>
            <a:r>
              <a:rPr lang="en-US" dirty="0" smtClean="0"/>
              <a:t>Heart Disease and Stroke</a:t>
            </a:r>
          </a:p>
          <a:p>
            <a:pPr lvl="1" eaLnBrk="1" fontAlgn="auto" hangingPunct="1">
              <a:spcAft>
                <a:spcPts val="0"/>
              </a:spcAft>
              <a:buFont typeface="Arial" pitchFamily="34" charset="0"/>
              <a:buChar char="–"/>
              <a:defRPr/>
            </a:pPr>
            <a:r>
              <a:rPr lang="en-US" dirty="0" smtClean="0"/>
              <a:t>PPC - PCMH</a:t>
            </a:r>
          </a:p>
          <a:p>
            <a:pPr eaLnBrk="1" fontAlgn="auto" hangingPunct="1">
              <a:spcAft>
                <a:spcPts val="0"/>
              </a:spcAft>
              <a:buFont typeface="Arial" pitchFamily="34" charset="0"/>
              <a:buChar char="•"/>
              <a:defRPr/>
            </a:pPr>
            <a:r>
              <a:rPr lang="en-US" dirty="0" smtClean="0"/>
              <a:t>HEDIS (Healthcare Effectiveness Data and Information Set)</a:t>
            </a:r>
          </a:p>
          <a:p>
            <a:pPr lvl="1" eaLnBrk="1" fontAlgn="auto" hangingPunct="1">
              <a:spcAft>
                <a:spcPts val="0"/>
              </a:spcAft>
              <a:buFont typeface="Arial" pitchFamily="34" charset="0"/>
              <a:buChar char="–"/>
              <a:defRPr/>
            </a:pPr>
            <a:r>
              <a:rPr lang="en-US" dirty="0" smtClean="0"/>
              <a:t>Yearly dataset  revision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Why Become NCQA Recognized?</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mtClean="0"/>
              <a:t>The pillars of high-quality primary care  are simple: </a:t>
            </a:r>
          </a:p>
          <a:p>
            <a:pPr lvl="1" eaLnBrk="1" hangingPunct="1"/>
            <a:r>
              <a:rPr lang="en-US" smtClean="0"/>
              <a:t>Access</a:t>
            </a:r>
          </a:p>
          <a:p>
            <a:pPr lvl="1" eaLnBrk="1" hangingPunct="1"/>
            <a:r>
              <a:rPr lang="en-US" smtClean="0"/>
              <a:t>Efficiency</a:t>
            </a:r>
          </a:p>
          <a:p>
            <a:pPr lvl="1" eaLnBrk="1" hangingPunct="1"/>
            <a:r>
              <a:rPr lang="en-US" smtClean="0"/>
              <a:t>Continuity</a:t>
            </a:r>
          </a:p>
          <a:p>
            <a:pPr lvl="1" eaLnBrk="1" hangingPunct="1"/>
            <a:r>
              <a:rPr lang="en-US" smtClean="0"/>
              <a:t>Good information</a:t>
            </a:r>
          </a:p>
          <a:p>
            <a:pPr lvl="1" eaLnBrk="1" hangingPunct="1"/>
            <a:r>
              <a:rPr lang="en-US" smtClean="0"/>
              <a:t>Coordination</a:t>
            </a:r>
          </a:p>
          <a:p>
            <a:pPr eaLnBrk="1" hangingPunct="1"/>
            <a:r>
              <a:rPr lang="en-US" smtClean="0"/>
              <a:t>These are too easily assessed and measured to qualify as the “gimmick” necessary in our political climate to fund primary care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The Irony of NCQA Recognition</a:t>
            </a:r>
          </a:p>
        </p:txBody>
      </p:sp>
      <p:sp>
        <p:nvSpPr>
          <p:cNvPr id="20483" name="Content Placeholder 2"/>
          <p:cNvSpPr>
            <a:spLocks noGrp="1"/>
          </p:cNvSpPr>
          <p:nvPr>
            <p:ph idx="1"/>
          </p:nvPr>
        </p:nvSpPr>
        <p:spPr>
          <a:xfrm>
            <a:off x="533400" y="1447800"/>
            <a:ext cx="8229600" cy="5410200"/>
          </a:xfrm>
        </p:spPr>
        <p:txBody>
          <a:bodyPr/>
          <a:lstStyle/>
          <a:p>
            <a:pPr eaLnBrk="1" hangingPunct="1"/>
            <a:r>
              <a:rPr lang="en-US" sz="2800" smtClean="0"/>
              <a:t>Large organizations, top-heavy with administration, that most people would never consider to be “Medical Homes,” need some way to justify their existence, and to appear to provide quality care</a:t>
            </a:r>
          </a:p>
          <a:p>
            <a:pPr eaLnBrk="1" hangingPunct="1"/>
            <a:r>
              <a:rPr lang="en-US" sz="2800" smtClean="0"/>
              <a:t>Small practices, who have been practicing patient-centered care for decades, need to be “rebranded” to qualify for adequate funding</a:t>
            </a:r>
          </a:p>
          <a:p>
            <a:pPr eaLnBrk="1" hangingPunct="1"/>
            <a:r>
              <a:rPr lang="en-US" sz="2800" smtClean="0"/>
              <a:t>The dilemma is that it will be much easier for large, impersonal organizations to become recognized as medical homes by NCQA criteria than small, personal practices that excel in the pillars of quality care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p:nvPr>
        </p:nvSpPr>
        <p:spPr>
          <a:xfrm>
            <a:off x="685800" y="2286000"/>
            <a:ext cx="7772400" cy="1470025"/>
          </a:xfrm>
        </p:spPr>
        <p:txBody>
          <a:bodyPr/>
          <a:lstStyle/>
          <a:p>
            <a:pPr eaLnBrk="1" hangingPunct="1"/>
            <a:r>
              <a:rPr lang="en-US" dirty="0" smtClean="0"/>
              <a:t>Details and Steps Necessary to Meet NCQA Recognition as a Patient Centered Medical Home</a:t>
            </a:r>
            <a:br>
              <a:rPr lang="en-US" dirty="0" smtClean="0"/>
            </a:br>
            <a:endParaRPr lang="en-US" dirty="0" smtClean="0"/>
          </a:p>
        </p:txBody>
      </p:sp>
      <p:sp>
        <p:nvSpPr>
          <p:cNvPr id="7" name="Subtitle 6"/>
          <p:cNvSpPr>
            <a:spLocks noGrp="1"/>
          </p:cNvSpPr>
          <p:nvPr>
            <p:ph type="subTitle" idx="1"/>
          </p:nvPr>
        </p:nvSpPr>
        <p:spPr>
          <a:xfrm>
            <a:off x="2209800" y="4419600"/>
            <a:ext cx="6324600" cy="2438400"/>
          </a:xfrm>
        </p:spPr>
        <p:txBody>
          <a:bodyPr/>
          <a:lstStyle/>
          <a:p>
            <a:pPr algn="l" eaLnBrk="1" hangingPunct="1">
              <a:buFont typeface="Arial" pitchFamily="34" charset="0"/>
              <a:buChar char="•"/>
              <a:defRPr/>
            </a:pPr>
            <a:r>
              <a:rPr lang="en-US" dirty="0" smtClean="0">
                <a:solidFill>
                  <a:schemeClr val="tx1"/>
                </a:solidFill>
              </a:rPr>
              <a:t>10 “Must Haves”</a:t>
            </a:r>
          </a:p>
          <a:p>
            <a:pPr algn="l" eaLnBrk="1" hangingPunct="1">
              <a:buFont typeface="Arial" pitchFamily="34" charset="0"/>
              <a:buChar char="•"/>
              <a:defRPr/>
            </a:pPr>
            <a:r>
              <a:rPr lang="en-US" dirty="0" smtClean="0">
                <a:solidFill>
                  <a:schemeClr val="tx1"/>
                </a:solidFill>
              </a:rPr>
              <a:t>9 Standards</a:t>
            </a:r>
          </a:p>
          <a:p>
            <a:pPr algn="l" eaLnBrk="1" hangingPunct="1">
              <a:buFont typeface="Arial" pitchFamily="34" charset="0"/>
              <a:buChar char="•"/>
              <a:defRPr/>
            </a:pPr>
            <a:r>
              <a:rPr lang="en-US" dirty="0" smtClean="0">
                <a:solidFill>
                  <a:schemeClr val="tx1"/>
                </a:solidFill>
              </a:rPr>
              <a:t>100 points</a:t>
            </a:r>
          </a:p>
          <a:p>
            <a:pPr algn="l" eaLnBrk="1" hangingPunct="1">
              <a:buFont typeface="Arial" pitchFamily="34" charset="0"/>
              <a:buChar char="•"/>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Arial" charset="0"/>
                <a:cs typeface="Arial" charset="0"/>
              </a:rPr>
              <a:t>NCQA Medical Home – Musts</a:t>
            </a:r>
          </a:p>
        </p:txBody>
      </p:sp>
      <p:sp>
        <p:nvSpPr>
          <p:cNvPr id="34819" name="Rectangle 3"/>
          <p:cNvSpPr>
            <a:spLocks noGrp="1" noChangeArrowheads="1"/>
          </p:cNvSpPr>
          <p:nvPr>
            <p:ph type="body" idx="1"/>
          </p:nvPr>
        </p:nvSpPr>
        <p:spPr>
          <a:xfrm>
            <a:off x="457200" y="1447800"/>
            <a:ext cx="8229600" cy="4121150"/>
          </a:xfrm>
        </p:spPr>
        <p:txBody>
          <a:bodyPr/>
          <a:lstStyle/>
          <a:p>
            <a:pPr eaLnBrk="1" hangingPunct="1">
              <a:lnSpc>
                <a:spcPct val="80000"/>
              </a:lnSpc>
            </a:pPr>
            <a:r>
              <a:rPr lang="en-US" sz="2000" dirty="0" smtClean="0">
                <a:latin typeface="Arial" charset="0"/>
                <a:cs typeface="Arial" charset="0"/>
              </a:rPr>
              <a:t>Has written standards for patient access and patient communication;</a:t>
            </a:r>
          </a:p>
          <a:p>
            <a:pPr eaLnBrk="1" hangingPunct="1">
              <a:lnSpc>
                <a:spcPct val="80000"/>
              </a:lnSpc>
            </a:pPr>
            <a:r>
              <a:rPr lang="en-US" sz="2000" dirty="0" smtClean="0">
                <a:latin typeface="Arial" charset="0"/>
                <a:cs typeface="Arial" charset="0"/>
              </a:rPr>
              <a:t>Uses data to show it meets its standards for patient access and communications;</a:t>
            </a:r>
          </a:p>
          <a:p>
            <a:pPr eaLnBrk="1" hangingPunct="1">
              <a:lnSpc>
                <a:spcPct val="80000"/>
              </a:lnSpc>
            </a:pPr>
            <a:r>
              <a:rPr lang="en-US" sz="2000" dirty="0" smtClean="0">
                <a:latin typeface="Arial" charset="0"/>
                <a:cs typeface="Arial" charset="0"/>
              </a:rPr>
              <a:t>Uses paper or electronic charting tools to organize clinical information;</a:t>
            </a:r>
          </a:p>
          <a:p>
            <a:pPr eaLnBrk="1" hangingPunct="1">
              <a:lnSpc>
                <a:spcPct val="80000"/>
              </a:lnSpc>
            </a:pPr>
            <a:r>
              <a:rPr lang="en-US" sz="2000" dirty="0" smtClean="0">
                <a:latin typeface="Arial" charset="0"/>
                <a:cs typeface="Arial" charset="0"/>
              </a:rPr>
              <a:t>Uses data to identify important diagnoses and conditions in practice;</a:t>
            </a:r>
          </a:p>
          <a:p>
            <a:pPr eaLnBrk="1" hangingPunct="1">
              <a:lnSpc>
                <a:spcPct val="80000"/>
              </a:lnSpc>
            </a:pPr>
            <a:r>
              <a:rPr lang="en-US" sz="2000" dirty="0" smtClean="0">
                <a:latin typeface="Arial" charset="0"/>
                <a:cs typeface="Arial" charset="0"/>
              </a:rPr>
              <a:t>Implements evidence-based guidelines for at least three conditions;</a:t>
            </a:r>
          </a:p>
          <a:p>
            <a:pPr eaLnBrk="1" hangingPunct="1">
              <a:lnSpc>
                <a:spcPct val="80000"/>
              </a:lnSpc>
            </a:pPr>
            <a:r>
              <a:rPr lang="en-US" sz="2000" dirty="0" smtClean="0">
                <a:latin typeface="Arial" charset="0"/>
                <a:cs typeface="Arial" charset="0"/>
              </a:rPr>
              <a:t>Actively supports patient self-management;</a:t>
            </a:r>
          </a:p>
          <a:p>
            <a:pPr eaLnBrk="1" hangingPunct="1">
              <a:lnSpc>
                <a:spcPct val="80000"/>
              </a:lnSpc>
            </a:pPr>
            <a:r>
              <a:rPr lang="en-US" sz="2000" dirty="0" smtClean="0">
                <a:latin typeface="Arial" charset="0"/>
                <a:cs typeface="Arial" charset="0"/>
              </a:rPr>
              <a:t>Tracks tests and identifies abnormal results systematically;</a:t>
            </a:r>
          </a:p>
          <a:p>
            <a:pPr eaLnBrk="1" hangingPunct="1">
              <a:lnSpc>
                <a:spcPct val="80000"/>
              </a:lnSpc>
            </a:pPr>
            <a:r>
              <a:rPr lang="en-US" sz="2000" dirty="0" smtClean="0">
                <a:latin typeface="Arial" charset="0"/>
                <a:cs typeface="Arial" charset="0"/>
              </a:rPr>
              <a:t>Tracks referrals using a paper-based or electronic system;</a:t>
            </a:r>
          </a:p>
          <a:p>
            <a:pPr eaLnBrk="1" hangingPunct="1">
              <a:lnSpc>
                <a:spcPct val="80000"/>
              </a:lnSpc>
            </a:pPr>
            <a:r>
              <a:rPr lang="en-US" sz="2000" dirty="0" smtClean="0">
                <a:latin typeface="Arial" charset="0"/>
                <a:cs typeface="Arial" charset="0"/>
              </a:rPr>
              <a:t>Measures clinical or service performance by physician or across the practice;</a:t>
            </a:r>
          </a:p>
          <a:p>
            <a:pPr eaLnBrk="1" hangingPunct="1">
              <a:lnSpc>
                <a:spcPct val="80000"/>
              </a:lnSpc>
            </a:pPr>
            <a:r>
              <a:rPr lang="en-US" sz="2000" dirty="0" smtClean="0">
                <a:latin typeface="Arial" charset="0"/>
                <a:cs typeface="Arial" charset="0"/>
              </a:rPr>
              <a:t>Reports performance by physician or across the practice.</a:t>
            </a:r>
          </a:p>
        </p:txBody>
      </p:sp>
      <p:pic>
        <p:nvPicPr>
          <p:cNvPr id="22532" name="Picture 4"/>
          <p:cNvPicPr>
            <a:picLocks noChangeAspect="1" noChangeArrowheads="1"/>
          </p:cNvPicPr>
          <p:nvPr/>
        </p:nvPicPr>
        <p:blipFill>
          <a:blip r:embed="rId3" cstate="print"/>
          <a:srcRect/>
          <a:stretch>
            <a:fillRect/>
          </a:stretch>
        </p:blipFill>
        <p:spPr bwMode="auto">
          <a:xfrm>
            <a:off x="533400" y="5486400"/>
            <a:ext cx="8077200" cy="646113"/>
          </a:xfrm>
          <a:prstGeom prst="rect">
            <a:avLst/>
          </a:prstGeom>
          <a:noFill/>
          <a:ln w="9525">
            <a:noFill/>
            <a:miter lim="800000"/>
            <a:headEnd/>
            <a:tailEnd/>
          </a:ln>
        </p:spPr>
      </p:pic>
      <p:sp>
        <p:nvSpPr>
          <p:cNvPr id="22533" name="Rectangle 5"/>
          <p:cNvSpPr>
            <a:spLocks noChangeArrowheads="1"/>
          </p:cNvSpPr>
          <p:nvPr/>
        </p:nvSpPr>
        <p:spPr bwMode="auto">
          <a:xfrm>
            <a:off x="8229600" y="5867400"/>
            <a:ext cx="152400" cy="152400"/>
          </a:xfrm>
          <a:prstGeom prst="rect">
            <a:avLst/>
          </a:prstGeom>
          <a:solidFill>
            <a:srgbClr val="3F647F"/>
          </a:solidFill>
          <a:ln w="9525" algn="ctr">
            <a:solidFill>
              <a:srgbClr val="3F647F"/>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PTA83C.png"/>
          <p:cNvPicPr>
            <a:picLocks noChangeAspect="1"/>
          </p:cNvPicPr>
          <p:nvPr/>
        </p:nvPicPr>
        <p:blipFill>
          <a:blip r:embed="rId3" cstate="print"/>
          <a:srcRect/>
          <a:stretch>
            <a:fillRect/>
          </a:stretch>
        </p:blipFill>
        <p:spPr bwMode="auto">
          <a:xfrm>
            <a:off x="838200" y="1752600"/>
            <a:ext cx="7391400" cy="4953000"/>
          </a:xfrm>
          <a:prstGeom prst="rect">
            <a:avLst/>
          </a:prstGeom>
          <a:noFill/>
          <a:ln w="9525">
            <a:noFill/>
            <a:miter lim="800000"/>
            <a:headEnd/>
            <a:tailEnd/>
          </a:ln>
        </p:spPr>
      </p:pic>
      <p:sp>
        <p:nvSpPr>
          <p:cNvPr id="3075" name="TextBox 4"/>
          <p:cNvSpPr txBox="1">
            <a:spLocks noChangeArrowheads="1"/>
          </p:cNvSpPr>
          <p:nvPr/>
        </p:nvSpPr>
        <p:spPr bwMode="auto">
          <a:xfrm>
            <a:off x="1219200" y="304800"/>
            <a:ext cx="6400800" cy="1384300"/>
          </a:xfrm>
          <a:prstGeom prst="rect">
            <a:avLst/>
          </a:prstGeom>
          <a:noFill/>
          <a:ln w="9525">
            <a:noFill/>
            <a:miter lim="800000"/>
            <a:headEnd/>
            <a:tailEnd/>
          </a:ln>
        </p:spPr>
        <p:txBody>
          <a:bodyPr>
            <a:spAutoFit/>
          </a:bodyPr>
          <a:lstStyle/>
          <a:p>
            <a:pPr algn="ctr"/>
            <a:r>
              <a:rPr lang="en-US" sz="2800"/>
              <a:t>My Patient Centered Medical Home:  Sammamish Diabetes and Lipid Clinic in Sammamish Washington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09600" y="457200"/>
            <a:ext cx="7924800" cy="579438"/>
          </a:xfrm>
          <a:prstGeom prst="rect">
            <a:avLst/>
          </a:prstGeom>
          <a:noFill/>
          <a:ln w="9525" algn="ctr">
            <a:noFill/>
            <a:miter lim="800000"/>
            <a:headEnd/>
            <a:tailEnd/>
          </a:ln>
        </p:spPr>
        <p:txBody>
          <a:bodyPr anchor="ctr">
            <a:spAutoFit/>
          </a:bodyPr>
          <a:lstStyle/>
          <a:p>
            <a:pPr algn="ctr" eaLnBrk="0" hangingPunct="0"/>
            <a:r>
              <a:rPr lang="en-US" sz="3200">
                <a:latin typeface="Century Gothic" pitchFamily="34" charset="0"/>
                <a:cs typeface="Times New Roman" pitchFamily="1" charset="0"/>
              </a:rPr>
              <a:t>PPC-PCMH Scoring</a:t>
            </a:r>
            <a:endParaRPr lang="en-US" sz="2400">
              <a:latin typeface="Times New Roman" pitchFamily="1" charset="0"/>
            </a:endParaRPr>
          </a:p>
        </p:txBody>
      </p:sp>
      <p:graphicFrame>
        <p:nvGraphicFramePr>
          <p:cNvPr id="287857" name="Group 113"/>
          <p:cNvGraphicFramePr>
            <a:graphicFrameLocks noGrp="1"/>
          </p:cNvGraphicFramePr>
          <p:nvPr/>
        </p:nvGraphicFramePr>
        <p:xfrm>
          <a:off x="990600" y="1528763"/>
          <a:ext cx="7239000" cy="2511743"/>
        </p:xfrm>
        <a:graphic>
          <a:graphicData uri="http://schemas.openxmlformats.org/drawingml/2006/table">
            <a:tbl>
              <a:tblPr/>
              <a:tblGrid>
                <a:gridCol w="2124075"/>
                <a:gridCol w="1716088"/>
                <a:gridCol w="3398837"/>
              </a:tblGrid>
              <a:tr h="796925">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Level of Qualifying </a:t>
                      </a:r>
                      <a:endParaRPr kumimoji="0" lang="en-US" sz="2000" b="0" i="0" u="none" strike="noStrike" cap="none" normalizeH="0" baseline="0" dirty="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FFFF"/>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Points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FFFF"/>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Must Pass Elements at 50% Performance Level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FFFF"/>
                    </a:solidFill>
                  </a:tcPr>
                </a:tc>
              </a:tr>
              <a:tr h="360363">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Level 3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75 -100 </a:t>
                      </a:r>
                      <a:endParaRPr kumimoji="0" lang="en-US" sz="2000" b="0" i="0" u="none" strike="noStrike" cap="none" normalizeH="0" baseline="0" dirty="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10 of 10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Level 2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50 </a:t>
                      </a:r>
                      <a:r>
                        <a:rPr kumimoji="0" lang="en-US" sz="2000" b="1" i="0" u="none" strike="noStrike" cap="none" normalizeH="0" baseline="0" smtClean="0">
                          <a:ln>
                            <a:noFill/>
                          </a:ln>
                          <a:solidFill>
                            <a:srgbClr val="000000"/>
                          </a:solidFill>
                          <a:effectLst/>
                          <a:latin typeface="Century Gothic"/>
                          <a:ea typeface="Times New Roman" pitchFamily="18" charset="0"/>
                          <a:cs typeface="Century Gothic" pitchFamily="34" charset="0"/>
                        </a:rPr>
                        <a:t>–</a:t>
                      </a: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 74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10 of 10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Level 1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25 </a:t>
                      </a:r>
                      <a:r>
                        <a:rPr kumimoji="0" lang="en-US" sz="2000" b="1" i="0" u="none" strike="noStrike" cap="none" normalizeH="0" baseline="0" dirty="0" smtClean="0">
                          <a:ln>
                            <a:noFill/>
                          </a:ln>
                          <a:solidFill>
                            <a:srgbClr val="000000"/>
                          </a:solidFill>
                          <a:effectLst/>
                          <a:latin typeface="Century Gothic"/>
                          <a:ea typeface="Times New Roman" pitchFamily="18" charset="0"/>
                          <a:cs typeface="Century Gothic" pitchFamily="34" charset="0"/>
                        </a:rPr>
                        <a:t>–</a:t>
                      </a: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 49 </a:t>
                      </a:r>
                      <a:endParaRPr kumimoji="0" lang="en-US" sz="2000" b="0" i="0" u="none" strike="noStrike" cap="none" normalizeH="0" baseline="0" dirty="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5 of 10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Not Recognized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0 </a:t>
                      </a:r>
                      <a:r>
                        <a:rPr kumimoji="0" lang="en-US" sz="2000" b="1" i="0" u="none" strike="noStrike" cap="none" normalizeH="0" baseline="0" dirty="0" smtClean="0">
                          <a:ln>
                            <a:noFill/>
                          </a:ln>
                          <a:solidFill>
                            <a:srgbClr val="000000"/>
                          </a:solidFill>
                          <a:effectLst/>
                          <a:latin typeface="Century Gothic"/>
                          <a:ea typeface="Times New Roman" pitchFamily="18" charset="0"/>
                          <a:cs typeface="Century Gothic" pitchFamily="34" charset="0"/>
                        </a:rPr>
                        <a:t>–</a:t>
                      </a:r>
                      <a:r>
                        <a:rPr kumimoji="0" lang="en-US" sz="2000" b="1" i="0" u="none" strike="noStrike" cap="none" normalizeH="0" baseline="0" dirty="0" smtClean="0">
                          <a:ln>
                            <a:noFill/>
                          </a:ln>
                          <a:solidFill>
                            <a:srgbClr val="000000"/>
                          </a:solidFill>
                          <a:effectLst/>
                          <a:latin typeface="Arial" charset="0"/>
                          <a:ea typeface="Times New Roman" pitchFamily="18" charset="0"/>
                          <a:cs typeface="Century Gothic" pitchFamily="34" charset="0"/>
                        </a:rPr>
                        <a:t> 24 </a:t>
                      </a:r>
                      <a:endParaRPr kumimoji="0" lang="en-US" sz="2000" b="0" i="0" u="none" strike="noStrike" cap="none" normalizeH="0" baseline="0" dirty="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00"/>
                          </a:solidFill>
                          <a:effectLst/>
                          <a:latin typeface="Arial" charset="0"/>
                          <a:ea typeface="Times New Roman" pitchFamily="18" charset="0"/>
                          <a:cs typeface="Century Gothic" pitchFamily="34" charset="0"/>
                        </a:rPr>
                        <a:t>&lt; 5 </a:t>
                      </a:r>
                      <a:endParaRPr kumimoji="0" lang="en-US" sz="2000" b="0" i="0" u="none" strike="noStrike" cap="none" normalizeH="0" baseline="0" smtClean="0">
                        <a:ln>
                          <a:noFill/>
                        </a:ln>
                        <a:solidFill>
                          <a:schemeClr val="tx1"/>
                        </a:solidFill>
                        <a:effectLst/>
                        <a:latin typeface="Arial" charset="0"/>
                        <a:ea typeface="Times New Roman" pitchFamily="18" charset="0"/>
                        <a:cs typeface="Century Gothic"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5" name="Rectangle 101"/>
          <p:cNvSpPr>
            <a:spLocks noChangeArrowheads="1"/>
          </p:cNvSpPr>
          <p:nvPr/>
        </p:nvSpPr>
        <p:spPr bwMode="auto">
          <a:xfrm>
            <a:off x="1066800" y="4086225"/>
            <a:ext cx="7086600" cy="1400175"/>
          </a:xfrm>
          <a:prstGeom prst="rect">
            <a:avLst/>
          </a:prstGeom>
          <a:noFill/>
          <a:ln w="9525" algn="ctr">
            <a:noFill/>
            <a:miter lim="800000"/>
            <a:headEnd/>
            <a:tailEnd/>
          </a:ln>
        </p:spPr>
        <p:txBody>
          <a:bodyPr anchor="ctr">
            <a:spAutoFit/>
          </a:bodyPr>
          <a:lstStyle/>
          <a:p>
            <a:pPr eaLnBrk="0" hangingPunct="0"/>
            <a:r>
              <a:rPr lang="en-US" sz="1600">
                <a:cs typeface="Times New Roman" pitchFamily="1" charset="0"/>
              </a:rPr>
              <a:t>Levels: </a:t>
            </a:r>
            <a:r>
              <a:rPr lang="en-US" sz="1400">
                <a:cs typeface="Times New Roman" pitchFamily="1" charset="0"/>
              </a:rPr>
              <a:t>If there is a difference in Level achieved between the number of points and “Must Pass”, the practice will be awarded the lesser level; for example, if a practice has 65 points but passes only 7 “Must Pass” Elements, the practice will achieve at Level 1. </a:t>
            </a:r>
            <a:endParaRPr lang="en-US" sz="1900">
              <a:cs typeface="Times New Roman" pitchFamily="1" charset="0"/>
            </a:endParaRPr>
          </a:p>
          <a:p>
            <a:pPr eaLnBrk="0" hangingPunct="0"/>
            <a:endParaRPr lang="en-US" sz="1400">
              <a:cs typeface="Times New Roman" pitchFamily="1" charset="0"/>
            </a:endParaRPr>
          </a:p>
          <a:p>
            <a:pPr eaLnBrk="0" hangingPunct="0"/>
            <a:r>
              <a:rPr lang="en-US" sz="1400">
                <a:cs typeface="Times New Roman" pitchFamily="1" charset="0"/>
              </a:rPr>
              <a:t>Practices with a numeric score of 0 to 24 points or less than 5 “Must Pass” Elements do not Qualify. </a:t>
            </a:r>
            <a:endParaRPr lang="en-US" sz="4000">
              <a:latin typeface="Times New Roman" pitchFamily="1" charset="0"/>
              <a:cs typeface="Times New Roman" pitchFamily="1" charset="0"/>
            </a:endParaRPr>
          </a:p>
        </p:txBody>
      </p:sp>
      <p:pic>
        <p:nvPicPr>
          <p:cNvPr id="24606" name="Picture 105"/>
          <p:cNvPicPr>
            <a:picLocks noChangeAspect="1" noChangeArrowheads="1"/>
          </p:cNvPicPr>
          <p:nvPr/>
        </p:nvPicPr>
        <p:blipFill>
          <a:blip r:embed="rId3" cstate="print"/>
          <a:srcRect/>
          <a:stretch>
            <a:fillRect/>
          </a:stretch>
        </p:blipFill>
        <p:spPr bwMode="auto">
          <a:xfrm>
            <a:off x="533400" y="5486400"/>
            <a:ext cx="8077200" cy="646113"/>
          </a:xfrm>
          <a:prstGeom prst="rect">
            <a:avLst/>
          </a:prstGeom>
          <a:noFill/>
          <a:ln w="9525">
            <a:noFill/>
            <a:miter lim="800000"/>
            <a:headEnd/>
            <a:tailEnd/>
          </a:ln>
        </p:spPr>
      </p:pic>
      <p:sp>
        <p:nvSpPr>
          <p:cNvPr id="24607" name="Rectangle 106"/>
          <p:cNvSpPr>
            <a:spLocks noChangeArrowheads="1"/>
          </p:cNvSpPr>
          <p:nvPr/>
        </p:nvSpPr>
        <p:spPr bwMode="auto">
          <a:xfrm>
            <a:off x="8229600" y="5867400"/>
            <a:ext cx="152400" cy="152400"/>
          </a:xfrm>
          <a:prstGeom prst="rect">
            <a:avLst/>
          </a:prstGeom>
          <a:solidFill>
            <a:srgbClr val="3F647F"/>
          </a:solidFill>
          <a:ln w="9525" algn="ctr">
            <a:solidFill>
              <a:srgbClr val="3F647F"/>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r>
              <a:rPr lang="en-US" smtClean="0"/>
              <a:t>Steps to NCQA Recognition</a:t>
            </a:r>
          </a:p>
        </p:txBody>
      </p:sp>
      <p:sp>
        <p:nvSpPr>
          <p:cNvPr id="25603" name="Content Placeholder 2"/>
          <p:cNvSpPr>
            <a:spLocks noGrp="1"/>
          </p:cNvSpPr>
          <p:nvPr>
            <p:ph idx="1"/>
          </p:nvPr>
        </p:nvSpPr>
        <p:spPr>
          <a:xfrm>
            <a:off x="533400" y="1066800"/>
            <a:ext cx="8229600" cy="4525963"/>
          </a:xfrm>
        </p:spPr>
        <p:txBody>
          <a:bodyPr/>
          <a:lstStyle/>
          <a:p>
            <a:pPr marL="514350" indent="-514350">
              <a:buFont typeface="Calibri" pitchFamily="34" charset="0"/>
              <a:buAutoNum type="arabicPeriod"/>
            </a:pPr>
            <a:r>
              <a:rPr lang="en-US" smtClean="0"/>
              <a:t>Download Application packet (and study it)</a:t>
            </a:r>
          </a:p>
          <a:p>
            <a:pPr marL="914400" lvl="1" indent="-514350">
              <a:buFont typeface="Calibri" pitchFamily="34" charset="0"/>
              <a:buAutoNum type="alphaLcParenR"/>
            </a:pPr>
            <a:r>
              <a:rPr lang="en-US" smtClean="0"/>
              <a:t>Dense 84 page Standards and Guidelines PDF</a:t>
            </a:r>
          </a:p>
          <a:p>
            <a:pPr marL="914400" lvl="1" indent="-514350">
              <a:buFont typeface="Calibri" pitchFamily="34" charset="0"/>
              <a:buAutoNum type="alphaLcParenR"/>
            </a:pPr>
            <a:r>
              <a:rPr lang="en-US" smtClean="0"/>
              <a:t>21 page agreement and attestation PDF</a:t>
            </a:r>
          </a:p>
          <a:p>
            <a:pPr marL="914400" lvl="1" indent="-514350">
              <a:buFont typeface="Calibri" pitchFamily="34" charset="0"/>
              <a:buAutoNum type="alphaLcParenR"/>
            </a:pPr>
            <a:r>
              <a:rPr lang="en-US" smtClean="0"/>
              <a:t>3 more documents totaling 11 pages</a:t>
            </a:r>
          </a:p>
          <a:p>
            <a:pPr marL="914400" lvl="1" indent="-514350">
              <a:buFont typeface="Calibri" pitchFamily="34" charset="0"/>
              <a:buAutoNum type="alphaLcParenR"/>
            </a:pPr>
            <a:r>
              <a:rPr lang="en-US" smtClean="0"/>
              <a:t>Two Excel Spreadsheets to fill out</a:t>
            </a:r>
          </a:p>
          <a:p>
            <a:pPr marL="514350" indent="-514350">
              <a:buFont typeface="Calibri" pitchFamily="34" charset="0"/>
              <a:buAutoNum type="arabicPeriod"/>
            </a:pPr>
            <a:r>
              <a:rPr lang="en-US" smtClean="0"/>
              <a:t>Download Survey Tool ($80.00)</a:t>
            </a:r>
          </a:p>
          <a:p>
            <a:pPr marL="514350" indent="-514350">
              <a:buFont typeface="Calibri" pitchFamily="34" charset="0"/>
              <a:buAutoNum type="arabicPeriod"/>
            </a:pPr>
            <a:r>
              <a:rPr lang="en-US" smtClean="0"/>
              <a:t>Gather data from your practice to support criteria </a:t>
            </a:r>
          </a:p>
          <a:p>
            <a:pPr marL="514350" indent="-514350">
              <a:buFont typeface="Calibri" pitchFamily="34" charset="0"/>
              <a:buAutoNum type="arabicPeriod"/>
            </a:pPr>
            <a:r>
              <a:rPr lang="en-US" smtClean="0"/>
              <a:t>Upload documentation to NCQA </a:t>
            </a:r>
          </a:p>
          <a:p>
            <a:pPr marL="514350" indent="-514350">
              <a:buFont typeface="Calibri" pitchFamily="34" charset="0"/>
              <a:buAutoNum type="arabicPeriod"/>
            </a:pPr>
            <a:r>
              <a:rPr lang="en-US" smtClean="0"/>
              <a:t>Send in application and fee ($450.00)</a:t>
            </a:r>
          </a:p>
          <a:p>
            <a:pPr marL="514350" indent="-514350">
              <a:buFont typeface="Arial" charset="0"/>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PT2AAA.png"/>
          <p:cNvPicPr>
            <a:picLocks noChangeAspect="1"/>
          </p:cNvPicPr>
          <p:nvPr/>
        </p:nvPicPr>
        <p:blipFill>
          <a:blip r:embed="rId3" cstate="print"/>
          <a:srcRect/>
          <a:stretch>
            <a:fillRect/>
          </a:stretch>
        </p:blipFill>
        <p:spPr bwMode="auto">
          <a:xfrm>
            <a:off x="1462088" y="1104900"/>
            <a:ext cx="62198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PPTAD23.png"/>
          <p:cNvPicPr>
            <a:picLocks noChangeAspect="1"/>
          </p:cNvPicPr>
          <p:nvPr/>
        </p:nvPicPr>
        <p:blipFill>
          <a:blip r:embed="rId3" cstate="print"/>
          <a:srcRect/>
          <a:stretch>
            <a:fillRect/>
          </a:stretch>
        </p:blipFill>
        <p:spPr bwMode="auto">
          <a:xfrm>
            <a:off x="1490663" y="1114425"/>
            <a:ext cx="61626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r>
              <a:rPr lang="en-US" smtClean="0"/>
              <a:t>The Details</a:t>
            </a:r>
          </a:p>
        </p:txBody>
      </p:sp>
      <p:sp>
        <p:nvSpPr>
          <p:cNvPr id="5" name="Subtitle 4"/>
          <p:cNvSpPr>
            <a:spLocks noGrp="1"/>
          </p:cNvSpPr>
          <p:nvPr>
            <p:ph type="subTitle" idx="1"/>
          </p:nvPr>
        </p:nvSpPr>
        <p:spPr/>
        <p:txBody>
          <a:bodyPr/>
          <a:lstStyle/>
          <a:p>
            <a:pPr>
              <a:defRPr/>
            </a:pPr>
            <a:r>
              <a:rPr lang="en-US" i="1" dirty="0" smtClean="0"/>
              <a:t>(wherein the devil resides)</a:t>
            </a:r>
          </a:p>
          <a:p>
            <a:pPr>
              <a:defRPr/>
            </a:pPr>
            <a:r>
              <a:rPr lang="en-US" i="1" dirty="0" smtClean="0"/>
              <a:t>(the full version of this slide deck is available at </a:t>
            </a:r>
            <a:r>
              <a:rPr lang="en-US" i="1" dirty="0" smtClean="0">
                <a:hlinkClick r:id="rId3"/>
              </a:rPr>
              <a:t>http://SDALC.org</a:t>
            </a:r>
            <a:r>
              <a:rPr lang="en-US" i="1"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143000"/>
          </a:xfrm>
        </p:spPr>
        <p:txBody>
          <a:bodyPr/>
          <a:lstStyle/>
          <a:p>
            <a:r>
              <a:rPr lang="en-US" smtClean="0"/>
              <a:t>Standard 1 – Access and Communication Processes</a:t>
            </a:r>
          </a:p>
        </p:txBody>
      </p:sp>
      <p:sp>
        <p:nvSpPr>
          <p:cNvPr id="27651" name="Content Placeholder 2"/>
          <p:cNvSpPr>
            <a:spLocks noGrp="1"/>
          </p:cNvSpPr>
          <p:nvPr>
            <p:ph idx="1"/>
          </p:nvPr>
        </p:nvSpPr>
        <p:spPr/>
        <p:txBody>
          <a:bodyPr/>
          <a:lstStyle/>
          <a:p>
            <a:r>
              <a:rPr lang="en-US" smtClean="0">
                <a:solidFill>
                  <a:srgbClr val="C00000"/>
                </a:solidFill>
              </a:rPr>
              <a:t>1 A:  The practice establishes policies in writing to support patient access </a:t>
            </a:r>
            <a:r>
              <a:rPr lang="en-US" i="1" smtClean="0">
                <a:solidFill>
                  <a:srgbClr val="C00000"/>
                </a:solidFill>
              </a:rPr>
              <a:t>(Must Pass)</a:t>
            </a:r>
            <a:r>
              <a:rPr lang="en-US" smtClean="0">
                <a:solidFill>
                  <a:srgbClr val="C00000"/>
                </a:solidFill>
              </a:rPr>
              <a:t>:</a:t>
            </a:r>
          </a:p>
          <a:p>
            <a:pPr lvl="1">
              <a:buFont typeface="Calibri" pitchFamily="34" charset="0"/>
              <a:buAutoNum type="arabicPeriod"/>
            </a:pPr>
            <a:r>
              <a:rPr lang="en-US" sz="2000" smtClean="0"/>
              <a:t>Scheduling each patient with a personal clinician for continuity of care</a:t>
            </a:r>
          </a:p>
          <a:p>
            <a:pPr lvl="1">
              <a:buFont typeface="Calibri" pitchFamily="34" charset="0"/>
              <a:buAutoNum type="arabicPeriod"/>
            </a:pPr>
            <a:r>
              <a:rPr lang="en-US" sz="2000" smtClean="0"/>
              <a:t>Coordinating visits with multiple clinicians and/or diagnostic tests during one trip</a:t>
            </a:r>
          </a:p>
          <a:p>
            <a:pPr lvl="1">
              <a:buFont typeface="Calibri" pitchFamily="34" charset="0"/>
              <a:buAutoNum type="arabicPeriod"/>
            </a:pPr>
            <a:r>
              <a:rPr lang="en-US" sz="2000" smtClean="0"/>
              <a:t>Determining through triage how soon a patient needs to be seen</a:t>
            </a:r>
          </a:p>
          <a:p>
            <a:pPr lvl="1">
              <a:buFont typeface="Calibri" pitchFamily="34" charset="0"/>
              <a:buAutoNum type="arabicPeriod"/>
            </a:pPr>
            <a:r>
              <a:rPr lang="en-US" sz="2000" smtClean="0"/>
              <a:t>Maintaining the capacity to schedule patients the same day they call</a:t>
            </a:r>
          </a:p>
          <a:p>
            <a:pPr lvl="1">
              <a:buFont typeface="Calibri" pitchFamily="34" charset="0"/>
              <a:buAutoNum type="arabicPeriod"/>
            </a:pPr>
            <a:r>
              <a:rPr lang="en-US" sz="2000" smtClean="0"/>
              <a:t>Scheduling same-day appointments based on practice’s triage of patients’ conditions</a:t>
            </a:r>
          </a:p>
          <a:p>
            <a:pPr lvl="1">
              <a:buFont typeface="Calibri" pitchFamily="34" charset="0"/>
              <a:buAutoNum type="arabicPeriod"/>
            </a:pPr>
            <a:r>
              <a:rPr lang="en-US" sz="2000" smtClean="0"/>
              <a:t>Scheduling same-day appointments based on patient’s/family’s request</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Standard 1 – Access and Communication Processes</a:t>
            </a:r>
          </a:p>
        </p:txBody>
      </p:sp>
      <p:sp>
        <p:nvSpPr>
          <p:cNvPr id="28675" name="Content Placeholder 2"/>
          <p:cNvSpPr>
            <a:spLocks noGrp="1"/>
          </p:cNvSpPr>
          <p:nvPr>
            <p:ph idx="1"/>
          </p:nvPr>
        </p:nvSpPr>
        <p:spPr/>
        <p:txBody>
          <a:bodyPr/>
          <a:lstStyle/>
          <a:p>
            <a:pPr marL="514350" indent="-457200"/>
            <a:r>
              <a:rPr lang="en-US" smtClean="0">
                <a:solidFill>
                  <a:srgbClr val="C00000"/>
                </a:solidFill>
              </a:rPr>
              <a:t>1 A: Policies in writing (continued-</a:t>
            </a:r>
            <a:r>
              <a:rPr lang="en-US" i="1" smtClean="0">
                <a:solidFill>
                  <a:srgbClr val="C00000"/>
                </a:solidFill>
              </a:rPr>
              <a:t>Must Pass</a:t>
            </a:r>
            <a:r>
              <a:rPr lang="en-US" smtClean="0">
                <a:solidFill>
                  <a:srgbClr val="C00000"/>
                </a:solidFill>
              </a:rPr>
              <a:t>)</a:t>
            </a:r>
            <a:endParaRPr lang="en-US" sz="2400" smtClean="0">
              <a:solidFill>
                <a:srgbClr val="C00000"/>
              </a:solidFill>
            </a:endParaRPr>
          </a:p>
          <a:p>
            <a:pPr marL="914400" lvl="1" indent="-457200">
              <a:buFont typeface="Arial" charset="0"/>
              <a:buAutoNum type="arabicPeriod" startAt="7"/>
            </a:pPr>
            <a:r>
              <a:rPr lang="en-US" sz="2000" smtClean="0"/>
              <a:t>Providing telephone advice on clinical issues during office hours by physician, nurse or other clinician within a specified time</a:t>
            </a:r>
          </a:p>
          <a:p>
            <a:pPr marL="914400" lvl="1" indent="-457200">
              <a:buFont typeface="Arial" charset="0"/>
              <a:buAutoNum type="arabicPeriod" startAt="7"/>
            </a:pPr>
            <a:r>
              <a:rPr lang="en-US" sz="2000" smtClean="0"/>
              <a:t>Providing urgent phone response within a specified time, with clinician support available 24 hours a day, 7 days a week</a:t>
            </a:r>
          </a:p>
          <a:p>
            <a:pPr marL="914400" lvl="1" indent="-457200">
              <a:buFont typeface="Arial" charset="0"/>
              <a:buAutoNum type="arabicPeriod" startAt="7"/>
            </a:pPr>
            <a:r>
              <a:rPr lang="en-US" sz="2000" smtClean="0"/>
              <a:t>Providing secure e-mail consultations with the physician or other clinician on clinical issues, answering within a specified time</a:t>
            </a:r>
          </a:p>
          <a:p>
            <a:pPr marL="914400" lvl="1" indent="-457200">
              <a:buFont typeface="Arial" charset="0"/>
              <a:buAutoNum type="arabicPeriod" startAt="7"/>
            </a:pPr>
            <a:r>
              <a:rPr lang="en-US" sz="2000" smtClean="0"/>
              <a:t>Providing an interactive practice Web site</a:t>
            </a:r>
          </a:p>
          <a:p>
            <a:pPr marL="914400" lvl="1" indent="-457200">
              <a:buFont typeface="Arial" charset="0"/>
              <a:buAutoNum type="arabicPeriod" startAt="7"/>
            </a:pPr>
            <a:r>
              <a:rPr lang="en-US" sz="2000" smtClean="0"/>
              <a:t>Making language services available for patients with limited English proficiency</a:t>
            </a:r>
          </a:p>
          <a:p>
            <a:pPr marL="914400" lvl="1" indent="-457200">
              <a:buFont typeface="Arial" charset="0"/>
              <a:buAutoNum type="arabicPeriod" startAt="7"/>
            </a:pPr>
            <a:r>
              <a:rPr lang="en-US" sz="2000" smtClean="0"/>
              <a:t>Identifying health insurance resources for patients or families who do not have insurance</a:t>
            </a:r>
          </a:p>
          <a:p>
            <a:pPr marL="914400" lvl="1" indent="-457200">
              <a:buFont typeface="Arial" charset="0"/>
              <a:buNone/>
            </a:pPr>
            <a:endParaRPr 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Documenting 1A</a:t>
            </a:r>
          </a:p>
        </p:txBody>
      </p:sp>
      <p:sp>
        <p:nvSpPr>
          <p:cNvPr id="29699" name="Content Placeholder 2"/>
          <p:cNvSpPr>
            <a:spLocks noGrp="1"/>
          </p:cNvSpPr>
          <p:nvPr>
            <p:ph idx="1"/>
          </p:nvPr>
        </p:nvSpPr>
        <p:spPr/>
        <p:txBody>
          <a:bodyPr/>
          <a:lstStyle/>
          <a:p>
            <a:r>
              <a:rPr lang="en-US" smtClean="0"/>
              <a:t>Sending NCQA your written policies</a:t>
            </a:r>
          </a:p>
          <a:p>
            <a:r>
              <a:rPr lang="en-US" smtClean="0"/>
              <a:t>Scoring 1A: the number of policies you produce </a:t>
            </a:r>
            <a:r>
              <a:rPr lang="en-US" smtClean="0">
                <a:solidFill>
                  <a:srgbClr val="FF0000"/>
                </a:solidFill>
              </a:rPr>
              <a:t>(4 points possible)</a:t>
            </a:r>
          </a:p>
          <a:p>
            <a:pPr lvl="1"/>
            <a:r>
              <a:rPr lang="en-US" smtClean="0">
                <a:solidFill>
                  <a:srgbClr val="C00000"/>
                </a:solidFill>
              </a:rPr>
              <a:t>100%:	written policies for 9 – 12 items</a:t>
            </a:r>
          </a:p>
          <a:p>
            <a:pPr lvl="1"/>
            <a:r>
              <a:rPr lang="en-US" smtClean="0">
                <a:solidFill>
                  <a:srgbClr val="C00000"/>
                </a:solidFill>
              </a:rPr>
              <a:t>75%:	written policies for 7 – 8 items</a:t>
            </a:r>
          </a:p>
          <a:p>
            <a:pPr lvl="1"/>
            <a:r>
              <a:rPr lang="en-US" smtClean="0">
                <a:solidFill>
                  <a:srgbClr val="C00000"/>
                </a:solidFill>
              </a:rPr>
              <a:t>50%:	written policies for 4 – 6 items</a:t>
            </a:r>
          </a:p>
          <a:p>
            <a:pPr lvl="1"/>
            <a:r>
              <a:rPr lang="en-US" smtClean="0"/>
              <a:t>25%:	written  policies for 2 – 3 items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1 A: Examples of Policies</a:t>
            </a:r>
          </a:p>
        </p:txBody>
      </p:sp>
      <p:sp>
        <p:nvSpPr>
          <p:cNvPr id="30723" name="Content Placeholder 2"/>
          <p:cNvSpPr>
            <a:spLocks noGrp="1"/>
          </p:cNvSpPr>
          <p:nvPr>
            <p:ph idx="1"/>
          </p:nvPr>
        </p:nvSpPr>
        <p:spPr/>
        <p:txBody>
          <a:bodyPr/>
          <a:lstStyle/>
          <a:p>
            <a:pPr lvl="1">
              <a:buFont typeface="Calibri" pitchFamily="34" charset="0"/>
              <a:buAutoNum type="arabicPeriod"/>
            </a:pPr>
            <a:r>
              <a:rPr lang="en-US" sz="2000" dirty="0" smtClean="0"/>
              <a:t>Patients schedule themselves online 24/7, and continuity of care is guaranteed because there is only one provider</a:t>
            </a:r>
          </a:p>
          <a:p>
            <a:pPr lvl="1">
              <a:buFont typeface="Calibri" pitchFamily="34" charset="0"/>
              <a:buAutoNum type="arabicPeriod"/>
            </a:pPr>
            <a:r>
              <a:rPr lang="en-US" sz="2000" dirty="0" smtClean="0"/>
              <a:t>Dr. Stewart provides all patient care and does all diagnostic tests at the office, so care is coordinated at all times</a:t>
            </a:r>
          </a:p>
          <a:p>
            <a:pPr lvl="1">
              <a:buFont typeface="Calibri" pitchFamily="34" charset="0"/>
              <a:buAutoNum type="arabicPeriod"/>
            </a:pPr>
            <a:r>
              <a:rPr lang="en-US" sz="2000" dirty="0" smtClean="0"/>
              <a:t>Patients who are unable to determine when or whether they need to be seen can call Dr. Stewart on his cell phone for help with triage.</a:t>
            </a:r>
          </a:p>
          <a:p>
            <a:pPr lvl="1">
              <a:buFont typeface="Calibri" pitchFamily="34" charset="0"/>
              <a:buAutoNum type="arabicPeriod"/>
            </a:pPr>
            <a:r>
              <a:rPr lang="en-US" sz="2000" dirty="0" smtClean="0"/>
              <a:t>The practice will never allow more than 6 hours a day to be prescheduled, allowing  18 hours of capacity each day for same day appointments</a:t>
            </a:r>
          </a:p>
          <a:p>
            <a:pPr lvl="1">
              <a:buFont typeface="Calibri" pitchFamily="34" charset="0"/>
              <a:buAutoNum type="arabicPeriod"/>
            </a:pPr>
            <a:r>
              <a:rPr lang="en-US" sz="2000" dirty="0" smtClean="0"/>
              <a:t>If  the patient needs triage to determine that a same day appointment is appropriate, the same-day appointment will be granted</a:t>
            </a:r>
          </a:p>
          <a:p>
            <a:pPr lvl="1">
              <a:buFont typeface="Calibri" pitchFamily="34" charset="0"/>
              <a:buAutoNum type="arabicPeriod"/>
            </a:pPr>
            <a:r>
              <a:rPr lang="en-US" sz="2000" dirty="0" smtClean="0"/>
              <a:t>If patient’s/family’s would prefer to request a same-day appointment, rather than simply schedule it, they will be allowed to request it.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PTFB59.png"/>
          <p:cNvPicPr>
            <a:picLocks noChangeAspect="1"/>
          </p:cNvPicPr>
          <p:nvPr/>
        </p:nvPicPr>
        <p:blipFill>
          <a:blip r:embed="rId3" cstate="print"/>
          <a:srcRect/>
          <a:stretch>
            <a:fillRect/>
          </a:stretch>
        </p:blipFill>
        <p:spPr bwMode="auto">
          <a:xfrm>
            <a:off x="685800" y="1087438"/>
            <a:ext cx="7467600" cy="5770562"/>
          </a:xfrm>
          <a:prstGeom prst="rect">
            <a:avLst/>
          </a:prstGeom>
          <a:noFill/>
          <a:ln w="9525">
            <a:noFill/>
            <a:miter lim="800000"/>
            <a:headEnd/>
            <a:tailEnd/>
          </a:ln>
        </p:spPr>
      </p:pic>
      <p:sp>
        <p:nvSpPr>
          <p:cNvPr id="4099" name="TextBox 4"/>
          <p:cNvSpPr txBox="1">
            <a:spLocks noChangeArrowheads="1"/>
          </p:cNvSpPr>
          <p:nvPr/>
        </p:nvSpPr>
        <p:spPr bwMode="auto">
          <a:xfrm>
            <a:off x="762000" y="304800"/>
            <a:ext cx="7391400" cy="523875"/>
          </a:xfrm>
          <a:prstGeom prst="rect">
            <a:avLst/>
          </a:prstGeom>
          <a:noFill/>
          <a:ln w="9525">
            <a:noFill/>
            <a:miter lim="800000"/>
            <a:headEnd/>
            <a:tailEnd/>
          </a:ln>
        </p:spPr>
        <p:txBody>
          <a:bodyPr>
            <a:spAutoFit/>
          </a:bodyPr>
          <a:lstStyle/>
          <a:p>
            <a:pPr algn="ctr"/>
            <a:r>
              <a:rPr lang="en-US" sz="2800"/>
              <a:t>View from the Street, via Google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1 A: Examples of Policies (cont.)</a:t>
            </a:r>
          </a:p>
        </p:txBody>
      </p:sp>
      <p:sp>
        <p:nvSpPr>
          <p:cNvPr id="31747" name="Content Placeholder 2"/>
          <p:cNvSpPr>
            <a:spLocks noGrp="1"/>
          </p:cNvSpPr>
          <p:nvPr>
            <p:ph idx="1"/>
          </p:nvPr>
        </p:nvSpPr>
        <p:spPr>
          <a:xfrm>
            <a:off x="457200" y="1371600"/>
            <a:ext cx="8229600" cy="4953000"/>
          </a:xfrm>
        </p:spPr>
        <p:txBody>
          <a:bodyPr/>
          <a:lstStyle/>
          <a:p>
            <a:pPr marL="914400" lvl="1" indent="-457200">
              <a:buFont typeface="Arial" charset="0"/>
              <a:buAutoNum type="arabicPeriod" startAt="7"/>
            </a:pPr>
            <a:r>
              <a:rPr lang="en-US" sz="2000" dirty="0" smtClean="0"/>
              <a:t>Dr. Stewart will provide telephone advice on clinical issues within 6 hours of the call.</a:t>
            </a:r>
          </a:p>
          <a:p>
            <a:pPr marL="914400" lvl="1" indent="-457200">
              <a:buFont typeface="Arial" charset="0"/>
              <a:buAutoNum type="arabicPeriod" startAt="7"/>
            </a:pPr>
            <a:r>
              <a:rPr lang="en-US" sz="2000" dirty="0" smtClean="0"/>
              <a:t>All patients have direct access to Dr. Stewart via his cell phone 24 hours a day, 7 days a week</a:t>
            </a:r>
          </a:p>
          <a:p>
            <a:pPr marL="914400" lvl="1" indent="-457200">
              <a:buFont typeface="Arial" charset="0"/>
              <a:buAutoNum type="arabicPeriod" startAt="7"/>
            </a:pPr>
            <a:r>
              <a:rPr lang="en-US" sz="2000" dirty="0" smtClean="0"/>
              <a:t>Dr. Stewart will answer e-mail consultations on clinical issues within 48 hours. </a:t>
            </a:r>
          </a:p>
          <a:p>
            <a:pPr marL="914400" lvl="1" indent="-457200">
              <a:buFont typeface="Arial" charset="0"/>
              <a:buAutoNum type="arabicPeriod" startAt="7"/>
            </a:pPr>
            <a:r>
              <a:rPr lang="en-US" sz="2000" dirty="0" smtClean="0"/>
              <a:t>All patients are encouraged to use our interactive practice Web site for scheduling, review of lab results, and secure communications</a:t>
            </a:r>
          </a:p>
          <a:p>
            <a:pPr marL="914400" lvl="1" indent="-457200">
              <a:buFont typeface="Arial" charset="0"/>
              <a:buAutoNum type="arabicPeriod" startAt="7"/>
            </a:pPr>
            <a:r>
              <a:rPr lang="en-US" sz="2000" dirty="0" smtClean="0"/>
              <a:t>Although the practice is closed and none of our current patients have limited English proficiency, if the practice ever opens up to new patients, those with limited English proficiency will be provided appropriate language services</a:t>
            </a:r>
          </a:p>
          <a:p>
            <a:pPr marL="914400" lvl="1" indent="-457200">
              <a:buFont typeface="Arial" charset="0"/>
              <a:buAutoNum type="arabicPeriod" startAt="7"/>
            </a:pPr>
            <a:r>
              <a:rPr lang="en-US" sz="2000" dirty="0" smtClean="0"/>
              <a:t>The practice routinely provides packets of  health insurance resources for patients or families who do not have an insurance that we accept</a:t>
            </a:r>
          </a:p>
          <a:p>
            <a:pPr>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458200" cy="1554163"/>
          </a:xfrm>
        </p:spPr>
        <p:txBody>
          <a:bodyPr/>
          <a:lstStyle/>
          <a:p>
            <a:r>
              <a:rPr lang="en-US" sz="3600" smtClean="0">
                <a:solidFill>
                  <a:srgbClr val="C00000"/>
                </a:solidFill>
              </a:rPr>
              <a:t>1B: The practice’s data shows that it meets access and communication standards in 1A </a:t>
            </a:r>
            <a:r>
              <a:rPr lang="en-US" sz="3600" i="1" smtClean="0">
                <a:solidFill>
                  <a:srgbClr val="C00000"/>
                </a:solidFill>
              </a:rPr>
              <a:t>(Must Pass):</a:t>
            </a:r>
          </a:p>
        </p:txBody>
      </p:sp>
      <p:sp>
        <p:nvSpPr>
          <p:cNvPr id="27651" name="Content Placeholder 2"/>
          <p:cNvSpPr>
            <a:spLocks noGrp="1"/>
          </p:cNvSpPr>
          <p:nvPr>
            <p:ph idx="1"/>
          </p:nvPr>
        </p:nvSpPr>
        <p:spPr>
          <a:xfrm>
            <a:off x="609600" y="2332038"/>
            <a:ext cx="8229600" cy="4525962"/>
          </a:xfrm>
        </p:spPr>
        <p:txBody>
          <a:bodyPr/>
          <a:lstStyle/>
          <a:p>
            <a:pPr marL="457200" indent="-457200">
              <a:buFont typeface="+mj-lt"/>
              <a:buAutoNum type="arabicPeriod"/>
              <a:defRPr/>
            </a:pPr>
            <a:r>
              <a:rPr lang="en-US" sz="2400" dirty="0" smtClean="0"/>
              <a:t>Visits with assigned personal clinician for each patient</a:t>
            </a:r>
            <a:endParaRPr lang="en-US" sz="2000" dirty="0" smtClean="0"/>
          </a:p>
          <a:p>
            <a:pPr marL="457200" indent="-457200">
              <a:buFont typeface="+mj-lt"/>
              <a:buAutoNum type="arabicPeriod"/>
              <a:defRPr/>
            </a:pPr>
            <a:r>
              <a:rPr lang="en-US" sz="2400" dirty="0" smtClean="0"/>
              <a:t>Appointments scheduled to meet the standards in 1A</a:t>
            </a:r>
          </a:p>
          <a:p>
            <a:pPr marL="457200" indent="-457200">
              <a:buFont typeface="+mj-lt"/>
              <a:buAutoNum type="arabicPeriod"/>
              <a:defRPr/>
            </a:pPr>
            <a:r>
              <a:rPr lang="en-US" sz="2400" dirty="0" smtClean="0"/>
              <a:t>Response times to meet standards for timely response to telephone requests</a:t>
            </a:r>
            <a:endParaRPr lang="en-US" sz="2000" dirty="0" smtClean="0"/>
          </a:p>
          <a:p>
            <a:pPr marL="457200" indent="-457200">
              <a:buFont typeface="+mj-lt"/>
              <a:buAutoNum type="arabicPeriod"/>
              <a:defRPr/>
            </a:pPr>
            <a:r>
              <a:rPr lang="en-US" sz="2400" dirty="0" smtClean="0"/>
              <a:t>Response times to meet standards for timely response to e-mail and interactive Web requests</a:t>
            </a:r>
          </a:p>
          <a:p>
            <a:pPr marL="457200" indent="-457200">
              <a:buFont typeface="+mj-lt"/>
              <a:buAutoNum type="arabicPeriod"/>
              <a:defRPr/>
            </a:pPr>
            <a:r>
              <a:rPr lang="en-US" sz="2400" dirty="0" smtClean="0"/>
              <a:t>Language services for patients with limited English proficiency</a:t>
            </a:r>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0"/>
            <a:ext cx="8229600" cy="1143000"/>
          </a:xfrm>
        </p:spPr>
        <p:txBody>
          <a:bodyPr/>
          <a:lstStyle/>
          <a:p>
            <a:r>
              <a:rPr lang="en-US" smtClean="0"/>
              <a:t>Documenting 1B</a:t>
            </a:r>
          </a:p>
        </p:txBody>
      </p:sp>
      <p:sp>
        <p:nvSpPr>
          <p:cNvPr id="35843" name="Content Placeholder 2"/>
          <p:cNvSpPr>
            <a:spLocks noGrp="1"/>
          </p:cNvSpPr>
          <p:nvPr>
            <p:ph idx="1"/>
          </p:nvPr>
        </p:nvSpPr>
        <p:spPr>
          <a:xfrm>
            <a:off x="381000" y="1219200"/>
            <a:ext cx="8229600" cy="5638800"/>
          </a:xfrm>
        </p:spPr>
        <p:txBody>
          <a:bodyPr/>
          <a:lstStyle/>
          <a:p>
            <a:r>
              <a:rPr lang="en-US" dirty="0" smtClean="0"/>
              <a:t>Reports, screen shots, hand tracking forms.  The response times are one of the most difficult things to document for a small practice.</a:t>
            </a:r>
          </a:p>
          <a:p>
            <a:r>
              <a:rPr lang="en-US" dirty="0" smtClean="0"/>
              <a:t>Scoring 1B: number of items supported by data </a:t>
            </a:r>
            <a:r>
              <a:rPr lang="en-US" dirty="0" smtClean="0">
                <a:solidFill>
                  <a:srgbClr val="FF0000"/>
                </a:solidFill>
              </a:rPr>
              <a:t>(5 points possible)</a:t>
            </a:r>
          </a:p>
          <a:p>
            <a:pPr lvl="1"/>
            <a:r>
              <a:rPr lang="en-US" dirty="0" smtClean="0">
                <a:solidFill>
                  <a:srgbClr val="C00000"/>
                </a:solidFill>
              </a:rPr>
              <a:t>100%:	Data supports 5 items</a:t>
            </a:r>
          </a:p>
          <a:p>
            <a:pPr lvl="1"/>
            <a:r>
              <a:rPr lang="en-US" dirty="0" smtClean="0">
                <a:solidFill>
                  <a:srgbClr val="C00000"/>
                </a:solidFill>
              </a:rPr>
              <a:t>75%:	Data supports 4 items</a:t>
            </a:r>
          </a:p>
          <a:p>
            <a:pPr lvl="1"/>
            <a:r>
              <a:rPr lang="en-US" dirty="0" smtClean="0">
                <a:solidFill>
                  <a:srgbClr val="C00000"/>
                </a:solidFill>
              </a:rPr>
              <a:t>50%:	Data supports 3 items</a:t>
            </a:r>
          </a:p>
          <a:p>
            <a:pPr lvl="1"/>
            <a:r>
              <a:rPr lang="en-US" dirty="0" smtClean="0"/>
              <a:t>25%:	Data supports 2 items</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smtClean="0"/>
              <a:t>Standard 2 – Patient Tracking and Registry Functions</a:t>
            </a:r>
          </a:p>
        </p:txBody>
      </p:sp>
      <p:sp>
        <p:nvSpPr>
          <p:cNvPr id="36867" name="Content Placeholder 2"/>
          <p:cNvSpPr>
            <a:spLocks noGrp="1"/>
          </p:cNvSpPr>
          <p:nvPr>
            <p:ph idx="1"/>
          </p:nvPr>
        </p:nvSpPr>
        <p:spPr>
          <a:xfrm>
            <a:off x="533400" y="1371600"/>
            <a:ext cx="8229600" cy="5486400"/>
          </a:xfrm>
        </p:spPr>
        <p:txBody>
          <a:bodyPr/>
          <a:lstStyle/>
          <a:p>
            <a:r>
              <a:rPr lang="en-US" smtClean="0"/>
              <a:t>2A: The practice uses a data system for patients that includes the following searchable patient information: </a:t>
            </a:r>
          </a:p>
          <a:p>
            <a:pPr lvl="1">
              <a:buFont typeface="Calibri" pitchFamily="34" charset="0"/>
              <a:buAutoNum type="arabicPeriod"/>
            </a:pPr>
            <a:r>
              <a:rPr lang="en-US" sz="2400" smtClean="0"/>
              <a:t>Name </a:t>
            </a:r>
          </a:p>
          <a:p>
            <a:pPr lvl="1">
              <a:buFont typeface="Calibri" pitchFamily="34" charset="0"/>
              <a:buAutoNum type="arabicPeriod"/>
            </a:pPr>
            <a:r>
              <a:rPr lang="en-US" sz="2400" smtClean="0"/>
              <a:t>Date of birth </a:t>
            </a:r>
          </a:p>
          <a:p>
            <a:pPr lvl="1">
              <a:buFont typeface="Calibri" pitchFamily="34" charset="0"/>
              <a:buAutoNum type="arabicPeriod"/>
            </a:pPr>
            <a:r>
              <a:rPr lang="en-US" sz="2400" smtClean="0"/>
              <a:t>Gender </a:t>
            </a:r>
          </a:p>
          <a:p>
            <a:pPr lvl="1">
              <a:buFont typeface="Calibri" pitchFamily="34" charset="0"/>
              <a:buAutoNum type="arabicPeriod"/>
            </a:pPr>
            <a:r>
              <a:rPr lang="en-US" sz="2400" smtClean="0"/>
              <a:t>Marital status </a:t>
            </a:r>
          </a:p>
          <a:p>
            <a:pPr lvl="1">
              <a:buFont typeface="Calibri" pitchFamily="34" charset="0"/>
              <a:buAutoNum type="arabicPeriod"/>
            </a:pPr>
            <a:r>
              <a:rPr lang="en-US" sz="2400" smtClean="0"/>
              <a:t>Language preference </a:t>
            </a:r>
          </a:p>
          <a:p>
            <a:pPr lvl="1">
              <a:buFont typeface="Calibri" pitchFamily="34" charset="0"/>
              <a:buAutoNum type="arabicPeriod"/>
            </a:pPr>
            <a:r>
              <a:rPr lang="en-US" sz="2400" smtClean="0"/>
              <a:t>Voluntarily self-identified race/ethnicity </a:t>
            </a:r>
          </a:p>
          <a:p>
            <a:pPr lvl="1">
              <a:buFont typeface="Calibri" pitchFamily="34" charset="0"/>
              <a:buAutoNum type="arabicPeriod"/>
            </a:pPr>
            <a:r>
              <a:rPr lang="en-US" sz="2400" smtClean="0"/>
              <a:t>Address </a:t>
            </a:r>
          </a:p>
          <a:p>
            <a:pPr lvl="1">
              <a:buFont typeface="Calibri" pitchFamily="34" charset="0"/>
              <a:buAutoNum type="arabicPeriod"/>
            </a:pPr>
            <a:r>
              <a:rPr lang="en-US" sz="2400" smtClean="0"/>
              <a:t>Telephone (primary contact number) </a:t>
            </a:r>
          </a:p>
          <a:p>
            <a:pPr lvl="1">
              <a:buFont typeface="Calibri" pitchFamily="34" charset="0"/>
              <a:buAutoNum type="arabicPeriod"/>
            </a:pPr>
            <a:r>
              <a:rPr lang="en-US" sz="2400" smtClean="0"/>
              <a:t>E-mail address (or “none” for patient) </a:t>
            </a:r>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000" smtClean="0"/>
              <a:t>Standard 2 – Patient Tracking and Registry Functions</a:t>
            </a:r>
          </a:p>
        </p:txBody>
      </p:sp>
      <p:sp>
        <p:nvSpPr>
          <p:cNvPr id="37891" name="Content Placeholder 2"/>
          <p:cNvSpPr>
            <a:spLocks noGrp="1"/>
          </p:cNvSpPr>
          <p:nvPr>
            <p:ph idx="1"/>
          </p:nvPr>
        </p:nvSpPr>
        <p:spPr/>
        <p:txBody>
          <a:bodyPr/>
          <a:lstStyle/>
          <a:p>
            <a:r>
              <a:rPr lang="en-US" smtClean="0"/>
              <a:t>2A: Searchable information (cont.)</a:t>
            </a:r>
          </a:p>
          <a:p>
            <a:pPr marL="800100" lvl="1" indent="-342900">
              <a:buFont typeface="Arial" charset="0"/>
              <a:buAutoNum type="arabicPeriod" startAt="10"/>
            </a:pPr>
            <a:r>
              <a:rPr lang="en-US" sz="2400" smtClean="0"/>
              <a:t> Internal ID </a:t>
            </a:r>
          </a:p>
          <a:p>
            <a:pPr marL="800100" lvl="1" indent="-342900">
              <a:buFont typeface="Arial" charset="0"/>
              <a:buAutoNum type="arabicPeriod" startAt="10"/>
            </a:pPr>
            <a:r>
              <a:rPr lang="en-US" sz="2400" smtClean="0"/>
              <a:t> External ID </a:t>
            </a:r>
          </a:p>
          <a:p>
            <a:pPr marL="800100" lvl="1" indent="-342900">
              <a:buFont typeface="Arial" charset="0"/>
              <a:buAutoNum type="arabicPeriod" startAt="10"/>
            </a:pPr>
            <a:r>
              <a:rPr lang="en-US" sz="2400" smtClean="0"/>
              <a:t> Emergency contact information </a:t>
            </a:r>
          </a:p>
          <a:p>
            <a:pPr marL="800100" lvl="1" indent="-342900">
              <a:buFont typeface="Arial" charset="0"/>
              <a:buAutoNum type="arabicPeriod" startAt="10"/>
            </a:pPr>
            <a:r>
              <a:rPr lang="en-US" sz="2400" smtClean="0"/>
              <a:t> Current and past diagnoses </a:t>
            </a:r>
          </a:p>
          <a:p>
            <a:pPr marL="800100" lvl="1" indent="-342900">
              <a:buFont typeface="Arial" charset="0"/>
              <a:buAutoNum type="arabicPeriod" startAt="10"/>
            </a:pPr>
            <a:r>
              <a:rPr lang="en-US" sz="2400" smtClean="0"/>
              <a:t> Dates of previous clinical visits </a:t>
            </a:r>
          </a:p>
          <a:p>
            <a:pPr marL="800100" lvl="1" indent="-342900">
              <a:buFont typeface="Arial" charset="0"/>
              <a:buAutoNum type="arabicPeriod" startAt="10"/>
            </a:pPr>
            <a:r>
              <a:rPr lang="en-US" sz="2400" smtClean="0"/>
              <a:t> Billing codes for services </a:t>
            </a:r>
          </a:p>
          <a:p>
            <a:pPr marL="800100" lvl="1" indent="-342900">
              <a:buFont typeface="Arial" charset="0"/>
              <a:buAutoNum type="arabicPeriod" startAt="10"/>
            </a:pPr>
            <a:r>
              <a:rPr lang="en-US" sz="2400" smtClean="0"/>
              <a:t> Legal guardian </a:t>
            </a:r>
          </a:p>
          <a:p>
            <a:pPr marL="800100" lvl="1" indent="-342900">
              <a:buFont typeface="Arial" charset="0"/>
              <a:buAutoNum type="arabicPeriod" startAt="10"/>
            </a:pPr>
            <a:r>
              <a:rPr lang="en-US" sz="2400" smtClean="0"/>
              <a:t> Health insurance coverage </a:t>
            </a:r>
          </a:p>
          <a:p>
            <a:pPr marL="800100" lvl="1" indent="-342900">
              <a:buFont typeface="Arial" charset="0"/>
              <a:buAutoNum type="arabicPeriod" startAt="10"/>
            </a:pPr>
            <a:r>
              <a:rPr lang="en-US" sz="2400" smtClean="0"/>
              <a:t> Patient/family preferred method of communication</a:t>
            </a:r>
          </a:p>
          <a:p>
            <a:pPr marL="800100" lvl="1" indent="-342900">
              <a:buFont typeface="Arial" charset="0"/>
              <a:buNone/>
            </a:pPr>
            <a:endParaRPr lang="en-US" sz="1600" smtClean="0"/>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Problems with 2A</a:t>
            </a:r>
          </a:p>
        </p:txBody>
      </p:sp>
      <p:sp>
        <p:nvSpPr>
          <p:cNvPr id="38915" name="Content Placeholder 2"/>
          <p:cNvSpPr>
            <a:spLocks noGrp="1"/>
          </p:cNvSpPr>
          <p:nvPr>
            <p:ph idx="1"/>
          </p:nvPr>
        </p:nvSpPr>
        <p:spPr/>
        <p:txBody>
          <a:bodyPr/>
          <a:lstStyle/>
          <a:p>
            <a:r>
              <a:rPr lang="en-US" smtClean="0"/>
              <a:t>Requirements far beyond CCHIT EMR requirements:</a:t>
            </a:r>
          </a:p>
          <a:p>
            <a:pPr lvl="1"/>
            <a:r>
              <a:rPr lang="en-US" smtClean="0"/>
              <a:t>I had to add numerous data fields to my CCHIT approved EMR</a:t>
            </a:r>
          </a:p>
          <a:p>
            <a:r>
              <a:rPr lang="en-US" smtClean="0"/>
              <a:t>Requirements make no clinical sense:</a:t>
            </a:r>
          </a:p>
          <a:p>
            <a:pPr lvl="1"/>
            <a:r>
              <a:rPr lang="en-US" smtClean="0"/>
              <a:t>Why would anyone want to do a search on the name of an emergency contact or the legal guardian of a patient?</a:t>
            </a:r>
          </a:p>
          <a:p>
            <a:pPr lvl="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Documentation of 2A</a:t>
            </a:r>
          </a:p>
        </p:txBody>
      </p:sp>
      <p:sp>
        <p:nvSpPr>
          <p:cNvPr id="39939" name="Content Placeholder 2"/>
          <p:cNvSpPr>
            <a:spLocks noGrp="1"/>
          </p:cNvSpPr>
          <p:nvPr>
            <p:ph idx="1"/>
          </p:nvPr>
        </p:nvSpPr>
        <p:spPr/>
        <p:txBody>
          <a:bodyPr/>
          <a:lstStyle/>
          <a:p>
            <a:r>
              <a:rPr lang="en-US" smtClean="0"/>
              <a:t>A report must be generated to show how many of the 18 data elements have been completed for 75% or more of the patients seen in the previous 3 months. </a:t>
            </a:r>
          </a:p>
          <a:p>
            <a:r>
              <a:rPr lang="en-US" smtClean="0"/>
              <a:t>Scoring: </a:t>
            </a:r>
            <a:r>
              <a:rPr lang="en-US" smtClean="0">
                <a:solidFill>
                  <a:srgbClr val="FF0000"/>
                </a:solidFill>
              </a:rPr>
              <a:t>(2 points possible)</a:t>
            </a:r>
          </a:p>
          <a:p>
            <a:pPr lvl="1"/>
            <a:r>
              <a:rPr lang="en-US" smtClean="0"/>
              <a:t>100% 	12 – 18 items documented for 75%</a:t>
            </a:r>
          </a:p>
          <a:p>
            <a:pPr lvl="1"/>
            <a:r>
              <a:rPr lang="en-US" smtClean="0"/>
              <a:t>75%   	8 – 11 items documented for 75%</a:t>
            </a:r>
          </a:p>
          <a:p>
            <a:pPr lvl="1"/>
            <a:r>
              <a:rPr lang="en-US" smtClean="0"/>
              <a:t>50%  	6 – 7 items documented for 75%</a:t>
            </a:r>
          </a:p>
          <a:p>
            <a:pPr lvl="1"/>
            <a:r>
              <a:rPr lang="en-US" smtClean="0"/>
              <a:t>25% 	4 – 5 items documented for 75%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PT562E.png"/>
          <p:cNvPicPr>
            <a:picLocks noChangeAspect="1"/>
          </p:cNvPicPr>
          <p:nvPr/>
        </p:nvPicPr>
        <p:blipFill>
          <a:blip r:embed="rId3" cstate="print"/>
          <a:srcRect/>
          <a:stretch>
            <a:fillRect/>
          </a:stretch>
        </p:blipFill>
        <p:spPr bwMode="auto">
          <a:xfrm>
            <a:off x="228600" y="844550"/>
            <a:ext cx="8694738" cy="6013450"/>
          </a:xfrm>
          <a:prstGeom prst="rect">
            <a:avLst/>
          </a:prstGeom>
          <a:noFill/>
          <a:ln w="9525">
            <a:noFill/>
            <a:miter lim="800000"/>
            <a:headEnd/>
            <a:tailEnd/>
          </a:ln>
        </p:spPr>
      </p:pic>
      <p:sp>
        <p:nvSpPr>
          <p:cNvPr id="3" name="TextBox 2"/>
          <p:cNvSpPr txBox="1"/>
          <p:nvPr/>
        </p:nvSpPr>
        <p:spPr>
          <a:xfrm>
            <a:off x="1676400" y="152400"/>
            <a:ext cx="5334000" cy="523875"/>
          </a:xfrm>
          <a:prstGeom prst="rect">
            <a:avLst/>
          </a:prstGeom>
          <a:noFill/>
        </p:spPr>
        <p:txBody>
          <a:bodyPr>
            <a:spAutoFit/>
          </a:bodyPr>
          <a:lstStyle/>
          <a:p>
            <a:pPr algn="ctr">
              <a:defRPr/>
            </a:pPr>
            <a:r>
              <a:rPr lang="en-US" sz="2800" dirty="0">
                <a:latin typeface="+mj-lt"/>
              </a:rPr>
              <a:t>McKesson Practice Partner EMR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PTCEE7.png"/>
          <p:cNvPicPr>
            <a:picLocks noChangeAspect="1"/>
          </p:cNvPicPr>
          <p:nvPr/>
        </p:nvPicPr>
        <p:blipFill>
          <a:blip r:embed="rId2" cstate="print"/>
          <a:srcRect/>
          <a:stretch>
            <a:fillRect/>
          </a:stretch>
        </p:blipFill>
        <p:spPr bwMode="auto">
          <a:xfrm>
            <a:off x="381000" y="1066800"/>
            <a:ext cx="8458200" cy="5791200"/>
          </a:xfrm>
          <a:prstGeom prst="rect">
            <a:avLst/>
          </a:prstGeom>
          <a:noFill/>
          <a:ln w="9525">
            <a:noFill/>
            <a:miter lim="800000"/>
            <a:headEnd/>
            <a:tailEnd/>
          </a:ln>
        </p:spPr>
      </p:pic>
      <p:sp>
        <p:nvSpPr>
          <p:cNvPr id="41987" name="TextBox 3"/>
          <p:cNvSpPr txBox="1">
            <a:spLocks noChangeArrowheads="1"/>
          </p:cNvSpPr>
          <p:nvPr/>
        </p:nvSpPr>
        <p:spPr bwMode="auto">
          <a:xfrm>
            <a:off x="381000" y="304800"/>
            <a:ext cx="8458200" cy="523875"/>
          </a:xfrm>
          <a:prstGeom prst="rect">
            <a:avLst/>
          </a:prstGeom>
          <a:noFill/>
          <a:ln w="9525">
            <a:noFill/>
            <a:miter lim="800000"/>
            <a:headEnd/>
            <a:tailEnd/>
          </a:ln>
        </p:spPr>
        <p:txBody>
          <a:bodyPr>
            <a:spAutoFit/>
          </a:bodyPr>
          <a:lstStyle/>
          <a:p>
            <a:pPr algn="ctr"/>
            <a:r>
              <a:rPr lang="en-US" sz="2800"/>
              <a:t>Custom Data Loading Screen for NCQA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F4C7.png"/>
          <p:cNvPicPr>
            <a:picLocks noChangeAspect="1"/>
          </p:cNvPicPr>
          <p:nvPr/>
        </p:nvPicPr>
        <p:blipFill>
          <a:blip r:embed="rId3" cstate="print"/>
          <a:srcRect/>
          <a:stretch>
            <a:fillRect/>
          </a:stretch>
        </p:blipFill>
        <p:spPr bwMode="auto">
          <a:xfrm>
            <a:off x="0" y="1295400"/>
            <a:ext cx="9144000" cy="5562600"/>
          </a:xfrm>
          <a:prstGeom prst="rect">
            <a:avLst/>
          </a:prstGeom>
          <a:noFill/>
          <a:ln w="9525">
            <a:noFill/>
            <a:miter lim="800000"/>
            <a:headEnd/>
            <a:tailEnd/>
          </a:ln>
        </p:spPr>
      </p:pic>
      <p:sp>
        <p:nvSpPr>
          <p:cNvPr id="5123" name="TextBox 3"/>
          <p:cNvSpPr txBox="1">
            <a:spLocks noChangeArrowheads="1"/>
          </p:cNvSpPr>
          <p:nvPr/>
        </p:nvSpPr>
        <p:spPr bwMode="auto">
          <a:xfrm>
            <a:off x="1600200" y="457200"/>
            <a:ext cx="5334000" cy="523875"/>
          </a:xfrm>
          <a:prstGeom prst="rect">
            <a:avLst/>
          </a:prstGeom>
          <a:noFill/>
          <a:ln w="9525">
            <a:noFill/>
            <a:miter lim="800000"/>
            <a:headEnd/>
            <a:tailEnd/>
          </a:ln>
        </p:spPr>
        <p:txBody>
          <a:bodyPr>
            <a:spAutoFit/>
          </a:bodyPr>
          <a:lstStyle/>
          <a:p>
            <a:pPr algn="ctr"/>
            <a:r>
              <a:rPr lang="en-US" sz="2800"/>
              <a:t>Patient Entrance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PPT1ECB.png"/>
          <p:cNvPicPr>
            <a:picLocks noChangeAspect="1"/>
          </p:cNvPicPr>
          <p:nvPr/>
        </p:nvPicPr>
        <p:blipFill>
          <a:blip r:embed="rId2" cstate="print"/>
          <a:srcRect/>
          <a:stretch>
            <a:fillRect/>
          </a:stretch>
        </p:blipFill>
        <p:spPr bwMode="auto">
          <a:xfrm>
            <a:off x="1676400" y="1047750"/>
            <a:ext cx="5857875" cy="5810250"/>
          </a:xfrm>
          <a:prstGeom prst="rect">
            <a:avLst/>
          </a:prstGeom>
          <a:noFill/>
          <a:ln w="9525">
            <a:noFill/>
            <a:miter lim="800000"/>
            <a:headEnd/>
            <a:tailEnd/>
          </a:ln>
        </p:spPr>
      </p:pic>
      <p:sp>
        <p:nvSpPr>
          <p:cNvPr id="3" name="TextBox 2"/>
          <p:cNvSpPr txBox="1"/>
          <p:nvPr/>
        </p:nvSpPr>
        <p:spPr>
          <a:xfrm>
            <a:off x="1676400" y="228600"/>
            <a:ext cx="5867400" cy="523875"/>
          </a:xfrm>
          <a:prstGeom prst="rect">
            <a:avLst/>
          </a:prstGeom>
          <a:noFill/>
        </p:spPr>
        <p:txBody>
          <a:bodyPr>
            <a:spAutoFit/>
          </a:bodyPr>
          <a:lstStyle/>
          <a:p>
            <a:pPr algn="ctr">
              <a:defRPr/>
            </a:pPr>
            <a:r>
              <a:rPr lang="en-US" sz="2800" dirty="0">
                <a:latin typeface="+mj-lt"/>
              </a:rPr>
              <a:t>NCQA Data in a Clinical Element Table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85800"/>
            <a:ext cx="8229600" cy="1143000"/>
          </a:xfrm>
        </p:spPr>
        <p:txBody>
          <a:bodyPr/>
          <a:lstStyle/>
          <a:p>
            <a:r>
              <a:rPr lang="en-US" sz="3200" b="1" smtClean="0"/>
              <a:t>2B: The practice’s clinical data system or systems to manage care of patients include the following clinical patient information in searchable data fields: </a:t>
            </a:r>
            <a:br>
              <a:rPr lang="en-US" sz="3200" b="1" smtClean="0"/>
            </a:br>
            <a:endParaRPr lang="en-US" sz="3200" smtClean="0"/>
          </a:p>
        </p:txBody>
      </p:sp>
      <p:sp>
        <p:nvSpPr>
          <p:cNvPr id="44035" name="Content Placeholder 2"/>
          <p:cNvSpPr>
            <a:spLocks noGrp="1"/>
          </p:cNvSpPr>
          <p:nvPr>
            <p:ph idx="1"/>
          </p:nvPr>
        </p:nvSpPr>
        <p:spPr>
          <a:xfrm>
            <a:off x="381000" y="2133600"/>
            <a:ext cx="8229600" cy="4525963"/>
          </a:xfrm>
        </p:spPr>
        <p:txBody>
          <a:bodyPr/>
          <a:lstStyle/>
          <a:p>
            <a:pPr marL="914400" lvl="1" indent="-457200">
              <a:buFont typeface="Calibri" pitchFamily="34" charset="0"/>
              <a:buAutoNum type="arabicPeriod"/>
            </a:pPr>
            <a:r>
              <a:rPr lang="en-US" sz="2000" smtClean="0"/>
              <a:t>Status of age-appropriate preventive services (immunizations, screenings, counseling) </a:t>
            </a:r>
          </a:p>
          <a:p>
            <a:pPr marL="914400" lvl="1" indent="-457200">
              <a:buFont typeface="Calibri" pitchFamily="34" charset="0"/>
              <a:buAutoNum type="arabicPeriod"/>
            </a:pPr>
            <a:r>
              <a:rPr lang="en-US" sz="2000" smtClean="0"/>
              <a:t>Allergies and adverse reactions </a:t>
            </a:r>
          </a:p>
          <a:p>
            <a:pPr marL="914400" lvl="1" indent="-457200">
              <a:buFont typeface="Calibri" pitchFamily="34" charset="0"/>
              <a:buAutoNum type="arabicPeriod"/>
            </a:pPr>
            <a:r>
              <a:rPr lang="en-US" sz="2000" smtClean="0"/>
              <a:t>Blood pressure</a:t>
            </a:r>
          </a:p>
          <a:p>
            <a:pPr marL="914400" lvl="1" indent="-457200">
              <a:buFont typeface="Calibri" pitchFamily="34" charset="0"/>
              <a:buAutoNum type="arabicPeriod"/>
            </a:pPr>
            <a:r>
              <a:rPr lang="en-US" sz="2000" smtClean="0"/>
              <a:t>Height </a:t>
            </a:r>
          </a:p>
          <a:p>
            <a:pPr marL="914400" lvl="1" indent="-457200">
              <a:buFont typeface="Calibri" pitchFamily="34" charset="0"/>
              <a:buAutoNum type="arabicPeriod"/>
            </a:pPr>
            <a:r>
              <a:rPr lang="en-US" sz="2000" smtClean="0"/>
              <a:t>Weight </a:t>
            </a:r>
          </a:p>
          <a:p>
            <a:pPr marL="914400" lvl="1" indent="-457200">
              <a:buFont typeface="Calibri" pitchFamily="34" charset="0"/>
              <a:buAutoNum type="arabicPeriod"/>
            </a:pPr>
            <a:r>
              <a:rPr lang="en-US" sz="2000" smtClean="0"/>
              <a:t>Body mass index (BMI) calculated </a:t>
            </a:r>
          </a:p>
          <a:p>
            <a:pPr marL="914400" lvl="1" indent="-457200">
              <a:buFont typeface="Calibri" pitchFamily="34" charset="0"/>
              <a:buAutoNum type="arabicPeriod"/>
            </a:pPr>
            <a:r>
              <a:rPr lang="en-US" sz="2000" smtClean="0"/>
              <a:t>Laboratory test results </a:t>
            </a:r>
          </a:p>
          <a:p>
            <a:pPr marL="914400" lvl="1" indent="-457200">
              <a:buFont typeface="Calibri" pitchFamily="34" charset="0"/>
              <a:buAutoNum type="arabicPeriod"/>
            </a:pPr>
            <a:r>
              <a:rPr lang="en-US" sz="2000" smtClean="0"/>
              <a:t>Presence of imaging results </a:t>
            </a:r>
          </a:p>
          <a:p>
            <a:pPr marL="914400" lvl="1" indent="-457200">
              <a:buFont typeface="Calibri" pitchFamily="34" charset="0"/>
              <a:buAutoNum type="arabicPeriod"/>
            </a:pPr>
            <a:r>
              <a:rPr lang="en-US" sz="2000" smtClean="0"/>
              <a:t>Presence of pathology reports </a:t>
            </a:r>
          </a:p>
          <a:p>
            <a:pPr marL="914400" lvl="1" indent="-457200">
              <a:buFont typeface="Calibri" pitchFamily="34" charset="0"/>
              <a:buAutoNum type="arabicPeriod"/>
            </a:pPr>
            <a:r>
              <a:rPr lang="en-US" sz="2000" smtClean="0"/>
              <a:t>Presence of advance directives</a:t>
            </a:r>
          </a:p>
          <a:p>
            <a:pPr marL="914400" lvl="1" indent="-457200">
              <a:buFont typeface="Calibri" pitchFamily="34" charset="0"/>
              <a:buAutoNum type="arabicPeriod"/>
            </a:pPr>
            <a:r>
              <a:rPr lang="en-US" sz="2000" smtClean="0"/>
              <a:t>Head circumference for patients 2 years or younger </a:t>
            </a:r>
          </a:p>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609600"/>
            <a:ext cx="8229600" cy="792163"/>
          </a:xfrm>
        </p:spPr>
        <p:txBody>
          <a:bodyPr/>
          <a:lstStyle/>
          <a:p>
            <a:r>
              <a:rPr lang="en-US" sz="3600" b="1" smtClean="0"/>
              <a:t>2C: The practice uses the fields listed in 2B consistently in patient records.</a:t>
            </a:r>
            <a:r>
              <a:rPr lang="en-US" b="1" smtClean="0"/>
              <a:t/>
            </a:r>
            <a:br>
              <a:rPr lang="en-US" b="1" smtClean="0"/>
            </a:br>
            <a:endParaRPr lang="en-US" smtClean="0"/>
          </a:p>
        </p:txBody>
      </p:sp>
      <p:sp>
        <p:nvSpPr>
          <p:cNvPr id="45059" name="Content Placeholder 2"/>
          <p:cNvSpPr>
            <a:spLocks noGrp="1"/>
          </p:cNvSpPr>
          <p:nvPr>
            <p:ph idx="1"/>
          </p:nvPr>
        </p:nvSpPr>
        <p:spPr/>
        <p:txBody>
          <a:bodyPr/>
          <a:lstStyle/>
          <a:p>
            <a:r>
              <a:rPr lang="en-US" smtClean="0"/>
              <a:t>Calculate the percentage of patients seen in the past three months that have </a:t>
            </a:r>
            <a:r>
              <a:rPr lang="en-US" i="1" smtClean="0"/>
              <a:t>at least seven of the eleven fields</a:t>
            </a:r>
            <a:r>
              <a:rPr lang="en-US" smtClean="0"/>
              <a:t> from 2B completed in their electronic record.</a:t>
            </a:r>
          </a:p>
          <a:p>
            <a:r>
              <a:rPr lang="en-US" smtClean="0"/>
              <a:t>Scoring: </a:t>
            </a:r>
            <a:r>
              <a:rPr lang="en-US" smtClean="0">
                <a:solidFill>
                  <a:srgbClr val="FF0000"/>
                </a:solidFill>
              </a:rPr>
              <a:t>(3 points possible)</a:t>
            </a:r>
          </a:p>
          <a:p>
            <a:pPr lvl="1"/>
            <a:r>
              <a:rPr lang="en-US" smtClean="0"/>
              <a:t>100%: 	75%-100%  have at least seven fields</a:t>
            </a:r>
          </a:p>
          <a:p>
            <a:pPr lvl="1"/>
            <a:r>
              <a:rPr lang="en-US" smtClean="0"/>
              <a:t>75%: 	50%-74% have at least seven fields</a:t>
            </a:r>
          </a:p>
          <a:p>
            <a:pPr lvl="1"/>
            <a:r>
              <a:rPr lang="en-US" smtClean="0"/>
              <a:t>50%:	25%-49% have at least seven fields</a:t>
            </a:r>
          </a:p>
          <a:p>
            <a:pPr lvl="1"/>
            <a:r>
              <a:rPr lang="en-US" smtClean="0"/>
              <a:t>25%:	10%-24% have at least seven fields</a:t>
            </a:r>
          </a:p>
          <a:p>
            <a:pPr lvl="1">
              <a:buFont typeface="Arial" charset="0"/>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28600" y="838200"/>
            <a:ext cx="8915400" cy="1143000"/>
          </a:xfrm>
        </p:spPr>
        <p:txBody>
          <a:bodyPr/>
          <a:lstStyle/>
          <a:p>
            <a:r>
              <a:rPr lang="en-US" smtClean="0"/>
              <a:t>8B: Collects patient experience data in the following areas: </a:t>
            </a:r>
            <a:br>
              <a:rPr lang="en-US" smtClean="0"/>
            </a:br>
            <a:endParaRPr lang="en-US" smtClean="0"/>
          </a:p>
        </p:txBody>
      </p:sp>
      <p:sp>
        <p:nvSpPr>
          <p:cNvPr id="3" name="Content Placeholder 2"/>
          <p:cNvSpPr>
            <a:spLocks noGrp="1"/>
          </p:cNvSpPr>
          <p:nvPr>
            <p:ph idx="1"/>
          </p:nvPr>
        </p:nvSpPr>
        <p:spPr>
          <a:xfrm>
            <a:off x="533400" y="1981200"/>
            <a:ext cx="8229600" cy="4525963"/>
          </a:xfrm>
        </p:spPr>
        <p:txBody>
          <a:bodyPr/>
          <a:lstStyle/>
          <a:p>
            <a:pPr marL="514350" indent="-514350">
              <a:buFont typeface="Arial" charset="0"/>
              <a:buNone/>
              <a:defRPr/>
            </a:pPr>
            <a:r>
              <a:rPr lang="en-US" sz="2800" dirty="0" smtClean="0"/>
              <a:t>1.  Patient access to care</a:t>
            </a:r>
          </a:p>
          <a:p>
            <a:pPr marL="914400" lvl="1" indent="-457200">
              <a:defRPr/>
            </a:pPr>
            <a:r>
              <a:rPr lang="en-US" sz="2400" dirty="0" smtClean="0"/>
              <a:t>Ability to make an appointment and see a physician</a:t>
            </a:r>
          </a:p>
          <a:p>
            <a:pPr marL="914400" lvl="1" indent="-457200">
              <a:defRPr/>
            </a:pPr>
            <a:r>
              <a:rPr lang="en-US" sz="2400" dirty="0" smtClean="0"/>
              <a:t>Timeliness and quality of phone calls</a:t>
            </a:r>
          </a:p>
          <a:p>
            <a:pPr marL="914400" lvl="1" indent="-457200">
              <a:defRPr/>
            </a:pPr>
            <a:r>
              <a:rPr lang="en-US" sz="2400" dirty="0" smtClean="0"/>
              <a:t>Office wait time</a:t>
            </a:r>
          </a:p>
          <a:p>
            <a:pPr marL="514350" indent="-514350">
              <a:buFont typeface="Arial" charset="0"/>
              <a:buNone/>
              <a:defRPr/>
            </a:pPr>
            <a:r>
              <a:rPr lang="en-US" sz="2800" dirty="0" smtClean="0"/>
              <a:t>2.  Quality of physician communication </a:t>
            </a:r>
          </a:p>
          <a:p>
            <a:pPr lvl="1">
              <a:defRPr/>
            </a:pPr>
            <a:r>
              <a:rPr lang="en-US" sz="2400" dirty="0" smtClean="0"/>
              <a:t>Responses to patient and family questions</a:t>
            </a:r>
          </a:p>
          <a:p>
            <a:pPr lvl="1">
              <a:defRPr/>
            </a:pPr>
            <a:r>
              <a:rPr lang="en-US" sz="2400" dirty="0" smtClean="0"/>
              <a:t>Instructions and information about diagnosis, treatment, medication and follow-up care</a:t>
            </a:r>
          </a:p>
          <a:p>
            <a:pPr lvl="1">
              <a:defRPr/>
            </a:pPr>
            <a:r>
              <a:rPr lang="en-US" sz="2400" dirty="0" smtClean="0"/>
              <a:t>The degree to which patients and families feel that they are partners in health-care management </a:t>
            </a:r>
          </a:p>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8B: Patient Experience Data (cont.)</a:t>
            </a:r>
          </a:p>
        </p:txBody>
      </p:sp>
      <p:sp>
        <p:nvSpPr>
          <p:cNvPr id="91139" name="Content Placeholder 2"/>
          <p:cNvSpPr>
            <a:spLocks noGrp="1"/>
          </p:cNvSpPr>
          <p:nvPr>
            <p:ph idx="1"/>
          </p:nvPr>
        </p:nvSpPr>
        <p:spPr/>
        <p:txBody>
          <a:bodyPr/>
          <a:lstStyle/>
          <a:p>
            <a:pPr>
              <a:buFont typeface="Arial" charset="0"/>
              <a:buNone/>
            </a:pPr>
            <a:r>
              <a:rPr lang="en-US" smtClean="0"/>
              <a:t>3. Patient/family confidence in self care </a:t>
            </a:r>
          </a:p>
          <a:p>
            <a:pPr lvl="1"/>
            <a:r>
              <a:rPr lang="en-US" smtClean="0"/>
              <a:t>Patient knowledge of and ability to provide self-care involving activity, exercise, medications and reporting changes in their symptoms</a:t>
            </a:r>
          </a:p>
          <a:p>
            <a:pPr>
              <a:buFont typeface="Arial" charset="0"/>
              <a:buNone/>
            </a:pPr>
            <a:r>
              <a:rPr lang="en-US" smtClean="0"/>
              <a:t>4. Patient/family satisfaction with care </a:t>
            </a:r>
          </a:p>
          <a:p>
            <a:pPr lvl="1"/>
            <a:r>
              <a:rPr lang="en-US" smtClean="0"/>
              <a:t>Satisfaction with staff, physician and others</a:t>
            </a:r>
          </a:p>
          <a:p>
            <a:pPr lvl="1"/>
            <a:r>
              <a:rPr lang="en-US" smtClean="0"/>
              <a:t>Satisfaction with treatment</a:t>
            </a:r>
          </a:p>
          <a:p>
            <a:pPr lvl="1"/>
            <a:r>
              <a:rPr lang="en-US" smtClean="0"/>
              <a:t>Satisfaction with response to patient/family choices </a:t>
            </a:r>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152400"/>
            <a:ext cx="8229600" cy="1143000"/>
          </a:xfrm>
        </p:spPr>
        <p:txBody>
          <a:bodyPr/>
          <a:lstStyle/>
          <a:p>
            <a:r>
              <a:rPr lang="en-US" smtClean="0"/>
              <a:t>The Irony of 8B</a:t>
            </a:r>
          </a:p>
        </p:txBody>
      </p:sp>
      <p:sp>
        <p:nvSpPr>
          <p:cNvPr id="92163" name="Content Placeholder 2"/>
          <p:cNvSpPr>
            <a:spLocks noGrp="1"/>
          </p:cNvSpPr>
          <p:nvPr>
            <p:ph idx="1"/>
          </p:nvPr>
        </p:nvSpPr>
        <p:spPr>
          <a:xfrm>
            <a:off x="457200" y="1371600"/>
            <a:ext cx="8229600" cy="4525963"/>
          </a:xfrm>
        </p:spPr>
        <p:txBody>
          <a:bodyPr/>
          <a:lstStyle/>
          <a:p>
            <a:r>
              <a:rPr lang="en-US" smtClean="0"/>
              <a:t>The 4 data items listed in 8B are the pillars of a high-performing health care system:</a:t>
            </a:r>
          </a:p>
          <a:p>
            <a:pPr lvl="1" eaLnBrk="1" hangingPunct="1"/>
            <a:r>
              <a:rPr lang="en-US" smtClean="0"/>
              <a:t>Access</a:t>
            </a:r>
          </a:p>
          <a:p>
            <a:pPr lvl="1" eaLnBrk="1" hangingPunct="1"/>
            <a:r>
              <a:rPr lang="en-US" smtClean="0"/>
              <a:t>Efficiency</a:t>
            </a:r>
          </a:p>
          <a:p>
            <a:pPr lvl="1" eaLnBrk="1" hangingPunct="1"/>
            <a:r>
              <a:rPr lang="en-US" smtClean="0"/>
              <a:t>Continuity</a:t>
            </a:r>
          </a:p>
          <a:p>
            <a:pPr lvl="1" eaLnBrk="1" hangingPunct="1"/>
            <a:r>
              <a:rPr lang="en-US" smtClean="0"/>
              <a:t>Good information</a:t>
            </a:r>
          </a:p>
          <a:p>
            <a:pPr lvl="1" eaLnBrk="1" hangingPunct="1"/>
            <a:r>
              <a:rPr lang="en-US" smtClean="0"/>
              <a:t>Coordination</a:t>
            </a:r>
          </a:p>
          <a:p>
            <a:pPr eaLnBrk="1" hangingPunct="1"/>
            <a:r>
              <a:rPr lang="en-US" smtClean="0"/>
              <a:t>Yet, this is not a </a:t>
            </a:r>
            <a:r>
              <a:rPr lang="en-US" i="1" smtClean="0"/>
              <a:t>Must-Pass</a:t>
            </a:r>
            <a:r>
              <a:rPr lang="en-US" smtClean="0"/>
              <a:t> item, and it only accounts for 3% of points in the NCQA scheme.</a:t>
            </a:r>
          </a:p>
          <a:p>
            <a:pPr lvl="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Documentation of 8B</a:t>
            </a:r>
          </a:p>
        </p:txBody>
      </p:sp>
      <p:sp>
        <p:nvSpPr>
          <p:cNvPr id="93187" name="Content Placeholder 2"/>
          <p:cNvSpPr>
            <a:spLocks noGrp="1"/>
          </p:cNvSpPr>
          <p:nvPr>
            <p:ph idx="1"/>
          </p:nvPr>
        </p:nvSpPr>
        <p:spPr/>
        <p:txBody>
          <a:bodyPr/>
          <a:lstStyle/>
          <a:p>
            <a:r>
              <a:rPr lang="en-US" smtClean="0"/>
              <a:t>Phone, paper or electronic survey reflecting experience of sampling of all patients in practice with summary of results.  </a:t>
            </a:r>
            <a:r>
              <a:rPr lang="en-US" i="1" smtClean="0"/>
              <a:t>(Could use Hows YourHealth? for validated data or Survey Monkey for quick and dirty survey.)</a:t>
            </a:r>
          </a:p>
          <a:p>
            <a:r>
              <a:rPr lang="en-US" smtClean="0"/>
              <a:t>Scoring: number of areas of data collected </a:t>
            </a:r>
            <a:r>
              <a:rPr lang="en-US" smtClean="0">
                <a:solidFill>
                  <a:srgbClr val="FF0000"/>
                </a:solidFill>
              </a:rPr>
              <a:t>(3 points possible)</a:t>
            </a:r>
          </a:p>
          <a:p>
            <a:pPr lvl="1"/>
            <a:r>
              <a:rPr lang="en-US" smtClean="0"/>
              <a:t>100%:  Data collected on 3 – 4 areas</a:t>
            </a:r>
          </a:p>
          <a:p>
            <a:pPr lvl="1"/>
            <a:r>
              <a:rPr lang="en-US" smtClean="0"/>
              <a:t>50%:	Data collected on 1 – 2 areas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PPT1CD0.png"/>
          <p:cNvPicPr>
            <a:picLocks noChangeAspect="1"/>
          </p:cNvPicPr>
          <p:nvPr/>
        </p:nvPicPr>
        <p:blipFill>
          <a:blip r:embed="rId3" cstate="print"/>
          <a:srcRect/>
          <a:stretch>
            <a:fillRect/>
          </a:stretch>
        </p:blipFill>
        <p:spPr bwMode="auto">
          <a:xfrm>
            <a:off x="1371600" y="1600200"/>
            <a:ext cx="6219825" cy="4667250"/>
          </a:xfrm>
          <a:prstGeom prst="rect">
            <a:avLst/>
          </a:prstGeom>
          <a:noFill/>
          <a:ln w="9525">
            <a:noFill/>
            <a:miter lim="800000"/>
            <a:headEnd/>
            <a:tailEnd/>
          </a:ln>
        </p:spPr>
      </p:pic>
      <p:sp>
        <p:nvSpPr>
          <p:cNvPr id="7" name="TextBox 6"/>
          <p:cNvSpPr txBox="1"/>
          <p:nvPr/>
        </p:nvSpPr>
        <p:spPr>
          <a:xfrm>
            <a:off x="1143000" y="457200"/>
            <a:ext cx="6705600" cy="954088"/>
          </a:xfrm>
          <a:prstGeom prst="rect">
            <a:avLst/>
          </a:prstGeom>
          <a:noFill/>
        </p:spPr>
        <p:txBody>
          <a:bodyPr>
            <a:spAutoFit/>
          </a:bodyPr>
          <a:lstStyle/>
          <a:p>
            <a:pPr algn="ctr">
              <a:defRPr/>
            </a:pPr>
            <a:r>
              <a:rPr lang="en-US" sz="2800" dirty="0">
                <a:latin typeface="+mj-lt"/>
              </a:rPr>
              <a:t>Advanced Electronic Communication at the Exam Room Desk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Overview</a:t>
            </a:r>
          </a:p>
        </p:txBody>
      </p:sp>
      <p:sp>
        <p:nvSpPr>
          <p:cNvPr id="6147" name="Content Placeholder 2"/>
          <p:cNvSpPr>
            <a:spLocks noGrp="1"/>
          </p:cNvSpPr>
          <p:nvPr>
            <p:ph idx="1"/>
          </p:nvPr>
        </p:nvSpPr>
        <p:spPr/>
        <p:txBody>
          <a:bodyPr/>
          <a:lstStyle/>
          <a:p>
            <a:pPr eaLnBrk="1" hangingPunct="1"/>
            <a:r>
              <a:rPr lang="en-US" dirty="0" smtClean="0"/>
              <a:t>Historical Considerations</a:t>
            </a:r>
          </a:p>
          <a:p>
            <a:pPr eaLnBrk="1" hangingPunct="1"/>
            <a:r>
              <a:rPr lang="en-US" dirty="0" smtClean="0"/>
              <a:t>Why Does  a PCMH make sense?</a:t>
            </a:r>
          </a:p>
          <a:p>
            <a:pPr eaLnBrk="1" hangingPunct="1"/>
            <a:r>
              <a:rPr lang="en-US" dirty="0" smtClean="0"/>
              <a:t>Who is the NCQA?</a:t>
            </a:r>
          </a:p>
          <a:p>
            <a:pPr eaLnBrk="1" hangingPunct="1"/>
            <a:r>
              <a:rPr lang="en-US" dirty="0" smtClean="0"/>
              <a:t>Why become NCQA Recognized</a:t>
            </a:r>
          </a:p>
          <a:p>
            <a:pPr eaLnBrk="1" hangingPunct="1"/>
            <a:r>
              <a:rPr lang="en-US" dirty="0" smtClean="0"/>
              <a:t>Details and steps necessary to meet NCQA Recognition as a Patient Centered Medical Home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457200"/>
            <a:ext cx="8229600" cy="1143000"/>
          </a:xfrm>
        </p:spPr>
        <p:txBody>
          <a:bodyPr/>
          <a:lstStyle/>
          <a:p>
            <a:r>
              <a:rPr lang="en-US" smtClean="0"/>
              <a:t>Conclusions</a:t>
            </a:r>
          </a:p>
        </p:txBody>
      </p:sp>
      <p:sp>
        <p:nvSpPr>
          <p:cNvPr id="119811" name="Content Placeholder 2"/>
          <p:cNvSpPr>
            <a:spLocks noGrp="1"/>
          </p:cNvSpPr>
          <p:nvPr>
            <p:ph idx="1"/>
          </p:nvPr>
        </p:nvSpPr>
        <p:spPr>
          <a:xfrm>
            <a:off x="685800" y="1905000"/>
            <a:ext cx="8229600" cy="4953000"/>
          </a:xfrm>
        </p:spPr>
        <p:txBody>
          <a:bodyPr/>
          <a:lstStyle/>
          <a:p>
            <a:r>
              <a:rPr lang="en-US" dirty="0" smtClean="0"/>
              <a:t>NCQA recognition as an Advanced Medical Home is not particularly difficult, but is very time consuming and is expensive, especially for a small practice where the physician will be doing much of the work.</a:t>
            </a:r>
          </a:p>
          <a:p>
            <a:r>
              <a:rPr lang="en-US" dirty="0" smtClean="0"/>
              <a:t>Only a small percentage of the points counted actually relate to activities that define a high-performing  primary care system.</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0"/>
            <a:ext cx="8229600" cy="1143000"/>
          </a:xfrm>
        </p:spPr>
        <p:txBody>
          <a:bodyPr/>
          <a:lstStyle/>
          <a:p>
            <a:r>
              <a:rPr lang="en-US" smtClean="0"/>
              <a:t>Conclusions</a:t>
            </a:r>
          </a:p>
        </p:txBody>
      </p:sp>
      <p:sp>
        <p:nvSpPr>
          <p:cNvPr id="120835" name="Content Placeholder 2"/>
          <p:cNvSpPr>
            <a:spLocks noGrp="1"/>
          </p:cNvSpPr>
          <p:nvPr>
            <p:ph idx="1"/>
          </p:nvPr>
        </p:nvSpPr>
        <p:spPr>
          <a:xfrm>
            <a:off x="304800" y="1066800"/>
            <a:ext cx="8229600" cy="5029200"/>
          </a:xfrm>
        </p:spPr>
        <p:txBody>
          <a:bodyPr/>
          <a:lstStyle/>
          <a:p>
            <a:r>
              <a:rPr lang="en-US" dirty="0" smtClean="0"/>
              <a:t>The vast majority of the points counted relate to how sophisticated the practice’s EMR is, and whether the practice has staff devoted to writing administrative policies, not to whether the practice performs well.</a:t>
            </a:r>
          </a:p>
          <a:p>
            <a:r>
              <a:rPr lang="en-US" dirty="0" smtClean="0"/>
              <a:t>The level of evidence supporting this concept is far below the standard which physicians are expected to use for clinical decisions.</a:t>
            </a:r>
          </a:p>
          <a:p>
            <a:r>
              <a:rPr lang="en-US" dirty="0" smtClean="0"/>
              <a:t>There is a potential for some financial benefit to achieving recognition, though this remains to be seen.</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And feel free to contact me regarding specifics on this.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Historical Considerations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“Medical Home” first used by American Academy of Pediatrics 1967 describing comprehensive services for developmentally disabled patients.</a:t>
            </a:r>
          </a:p>
          <a:p>
            <a:pPr eaLnBrk="1" fontAlgn="auto" hangingPunct="1">
              <a:spcAft>
                <a:spcPts val="0"/>
              </a:spcAft>
              <a:buFont typeface="Arial" pitchFamily="34" charset="0"/>
              <a:buChar char="•"/>
              <a:defRPr/>
            </a:pPr>
            <a:r>
              <a:rPr lang="en-US" dirty="0" smtClean="0"/>
              <a:t>WHO Alma Alt Conference 1978 described the Medical Home concept with Primary Care as the centerpiece.</a:t>
            </a:r>
          </a:p>
          <a:p>
            <a:pPr eaLnBrk="1" fontAlgn="auto" hangingPunct="1">
              <a:spcAft>
                <a:spcPts val="0"/>
              </a:spcAft>
              <a:buFont typeface="Arial" pitchFamily="34" charset="0"/>
              <a:buChar char="•"/>
              <a:defRPr/>
            </a:pPr>
            <a:r>
              <a:rPr lang="en-US" dirty="0" smtClean="0"/>
              <a:t>Institute of Medicine 1990s</a:t>
            </a:r>
          </a:p>
          <a:p>
            <a:pPr eaLnBrk="1" fontAlgn="auto" hangingPunct="1">
              <a:spcAft>
                <a:spcPts val="0"/>
              </a:spcAft>
              <a:buFont typeface="Arial" pitchFamily="34" charset="0"/>
              <a:buChar char="•"/>
              <a:defRPr/>
            </a:pPr>
            <a:r>
              <a:rPr lang="en-US" dirty="0" smtClean="0"/>
              <a:t>AAFP 2002 Future of Family Medicine Project</a:t>
            </a:r>
          </a:p>
          <a:p>
            <a:pPr eaLnBrk="1" fontAlgn="auto" hangingPunct="1">
              <a:spcAft>
                <a:spcPts val="0"/>
              </a:spcAft>
              <a:buFont typeface="Arial" pitchFamily="34" charset="0"/>
              <a:buChar char="•"/>
              <a:defRPr/>
            </a:pPr>
            <a:r>
              <a:rPr lang="en-US" dirty="0" smtClean="0"/>
              <a:t>Joint Statement by AAFP, AAP, ACP, AOA in 2007</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1143000"/>
          </a:xfrm>
        </p:spPr>
        <p:txBody>
          <a:bodyPr/>
          <a:lstStyle/>
          <a:p>
            <a:pPr eaLnBrk="1" hangingPunct="1"/>
            <a:r>
              <a:rPr lang="en-US" dirty="0" smtClean="0">
                <a:cs typeface="Arial" charset="0"/>
              </a:rPr>
              <a:t>Joint Principles of the Medical Home  - February 2007</a:t>
            </a:r>
            <a:br>
              <a:rPr lang="en-US" dirty="0" smtClean="0">
                <a:cs typeface="Arial" charset="0"/>
              </a:rPr>
            </a:br>
            <a:r>
              <a:rPr lang="en-US" sz="2800" dirty="0" smtClean="0">
                <a:cs typeface="Arial" charset="0"/>
              </a:rPr>
              <a:t>(AAFP, ACP, AAP, AOA)</a:t>
            </a:r>
            <a:endParaRPr lang="en-US" dirty="0" smtClean="0"/>
          </a:p>
        </p:txBody>
      </p:sp>
      <p:sp>
        <p:nvSpPr>
          <p:cNvPr id="8195" name="Content Placeholder 2"/>
          <p:cNvSpPr>
            <a:spLocks noGrp="1"/>
          </p:cNvSpPr>
          <p:nvPr>
            <p:ph idx="1"/>
          </p:nvPr>
        </p:nvSpPr>
        <p:spPr>
          <a:xfrm>
            <a:off x="609600" y="2133600"/>
            <a:ext cx="8229600" cy="4525963"/>
          </a:xfrm>
        </p:spPr>
        <p:txBody>
          <a:bodyPr/>
          <a:lstStyle/>
          <a:p>
            <a:pPr eaLnBrk="1" hangingPunct="1"/>
            <a:r>
              <a:rPr lang="en-US" sz="3000" smtClean="0">
                <a:cs typeface="Arial" charset="0"/>
              </a:rPr>
              <a:t>Personal Physician</a:t>
            </a:r>
          </a:p>
          <a:p>
            <a:pPr eaLnBrk="1" hangingPunct="1"/>
            <a:r>
              <a:rPr lang="en-US" sz="3000" smtClean="0">
                <a:cs typeface="Arial" charset="0"/>
              </a:rPr>
              <a:t>Physician Directed Medical Practice</a:t>
            </a:r>
          </a:p>
          <a:p>
            <a:pPr eaLnBrk="1" hangingPunct="1"/>
            <a:r>
              <a:rPr lang="en-US" sz="3000" smtClean="0">
                <a:cs typeface="Arial" charset="0"/>
              </a:rPr>
              <a:t>Whole Person Orientation</a:t>
            </a:r>
          </a:p>
          <a:p>
            <a:pPr eaLnBrk="1" hangingPunct="1"/>
            <a:r>
              <a:rPr lang="en-US" sz="3000" smtClean="0">
                <a:cs typeface="Arial" charset="0"/>
              </a:rPr>
              <a:t>Care is Coordinated and Integrated</a:t>
            </a:r>
          </a:p>
          <a:p>
            <a:pPr eaLnBrk="1" hangingPunct="1"/>
            <a:r>
              <a:rPr lang="en-US" sz="3000" smtClean="0">
                <a:cs typeface="Arial" charset="0"/>
              </a:rPr>
              <a:t>Quality and Safety are Hallmarks</a:t>
            </a:r>
          </a:p>
          <a:p>
            <a:pPr eaLnBrk="1" hangingPunct="1"/>
            <a:r>
              <a:rPr lang="en-US" sz="3000" smtClean="0">
                <a:cs typeface="Arial" charset="0"/>
              </a:rPr>
              <a:t>Access is Enhanced</a:t>
            </a:r>
          </a:p>
          <a:p>
            <a:pPr eaLnBrk="1" hangingPunct="1"/>
            <a:r>
              <a:rPr lang="en-US" sz="3000" smtClean="0">
                <a:cs typeface="Arial" charset="0"/>
              </a:rPr>
              <a:t>Payment Reform</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with US Healthcare?</a:t>
            </a:r>
            <a:endParaRPr lang="en-US" dirty="0"/>
          </a:p>
        </p:txBody>
      </p:sp>
      <p:sp>
        <p:nvSpPr>
          <p:cNvPr id="3" name="Content Placeholder 2"/>
          <p:cNvSpPr>
            <a:spLocks noGrp="1"/>
          </p:cNvSpPr>
          <p:nvPr>
            <p:ph idx="1"/>
          </p:nvPr>
        </p:nvSpPr>
        <p:spPr/>
        <p:txBody>
          <a:bodyPr/>
          <a:lstStyle/>
          <a:p>
            <a:r>
              <a:rPr lang="en-US" dirty="0" smtClean="0"/>
              <a:t>Too expensive</a:t>
            </a:r>
          </a:p>
          <a:p>
            <a:r>
              <a:rPr lang="en-US" dirty="0" smtClean="0"/>
              <a:t>Unimpressive quality results </a:t>
            </a:r>
          </a:p>
          <a:p>
            <a:r>
              <a:rPr lang="en-US" dirty="0" smtClean="0"/>
              <a:t>Poor access to care for many</a:t>
            </a:r>
          </a:p>
          <a:p>
            <a:pPr>
              <a:buNone/>
            </a:pPr>
            <a:endParaRPr lang="en-US" dirty="0" smtClean="0"/>
          </a:p>
          <a:p>
            <a:r>
              <a:rPr lang="en-US" dirty="0" smtClean="0"/>
              <a:t>Those who pay for healthcare (the government and the employers) want more value for their money</a:t>
            </a:r>
          </a:p>
          <a:p>
            <a:r>
              <a:rPr lang="en-US" dirty="0" smtClean="0"/>
              <a:t>They believe that a stronger primary care system is an essential part of the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Why Isn’t Primary Care Valued?</a:t>
            </a:r>
          </a:p>
        </p:txBody>
      </p:sp>
      <p:sp>
        <p:nvSpPr>
          <p:cNvPr id="10243" name="Content Placeholder 2"/>
          <p:cNvSpPr>
            <a:spLocks noGrp="1"/>
          </p:cNvSpPr>
          <p:nvPr>
            <p:ph idx="1"/>
          </p:nvPr>
        </p:nvSpPr>
        <p:spPr>
          <a:xfrm>
            <a:off x="304800" y="1219200"/>
            <a:ext cx="8686800" cy="5105400"/>
          </a:xfrm>
        </p:spPr>
        <p:txBody>
          <a:bodyPr/>
          <a:lstStyle/>
          <a:p>
            <a:pPr eaLnBrk="1" hangingPunct="1"/>
            <a:r>
              <a:rPr lang="en-US" dirty="0" smtClean="0"/>
              <a:t>Primary care is understaffed and underfunded</a:t>
            </a:r>
          </a:p>
          <a:p>
            <a:pPr eaLnBrk="1" hangingPunct="1"/>
            <a:r>
              <a:rPr lang="en-US" dirty="0" smtClean="0"/>
              <a:t>The simple and obvious solution to the problem would be to adequately fund and support primary care in the US</a:t>
            </a:r>
          </a:p>
          <a:p>
            <a:pPr eaLnBrk="1" hangingPunct="1"/>
            <a:r>
              <a:rPr lang="en-US" dirty="0" smtClean="0"/>
              <a:t>Political forces keep this from happening:</a:t>
            </a:r>
          </a:p>
          <a:p>
            <a:pPr lvl="1" eaLnBrk="1" hangingPunct="1"/>
            <a:r>
              <a:rPr lang="en-US" dirty="0" smtClean="0"/>
              <a:t>Insurance companies like the status quo.</a:t>
            </a:r>
          </a:p>
          <a:p>
            <a:pPr lvl="1" eaLnBrk="1" hangingPunct="1"/>
            <a:r>
              <a:rPr lang="en-US" dirty="0" smtClean="0"/>
              <a:t>Specialists (the majority of MDs) like the status quo.</a:t>
            </a:r>
          </a:p>
          <a:p>
            <a:pPr lvl="1" eaLnBrk="1" hangingPunct="1"/>
            <a:r>
              <a:rPr lang="en-US" dirty="0" smtClean="0"/>
              <a:t>Hospitals, Equipment Manufacturers, Technology Firms, and  </a:t>
            </a:r>
            <a:r>
              <a:rPr lang="en-US" dirty="0" err="1" smtClean="0"/>
              <a:t>Pharma</a:t>
            </a:r>
            <a:r>
              <a:rPr lang="en-US" dirty="0" smtClean="0"/>
              <a:t> all like the status quo.</a:t>
            </a:r>
          </a:p>
          <a:p>
            <a:pPr lvl="1"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TotalTime>
  <Words>3537</Words>
  <Application>Microsoft Office PowerPoint</Application>
  <PresentationFormat>On-screen Show (4:3)</PresentationFormat>
  <Paragraphs>386</Paragraphs>
  <Slides>52</Slides>
  <Notes>38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How to Obtain NCQA Recognition as A Patient Centered Medical Home  (and why you might not want to . . . )</vt:lpstr>
      <vt:lpstr>Slide 2</vt:lpstr>
      <vt:lpstr>Slide 3</vt:lpstr>
      <vt:lpstr>Slide 4</vt:lpstr>
      <vt:lpstr>Overview</vt:lpstr>
      <vt:lpstr>Historical Considerations</vt:lpstr>
      <vt:lpstr>Joint Principles of the Medical Home  - February 2007 (AAFP, ACP, AAP, AOA)</vt:lpstr>
      <vt:lpstr>What is Wrong with US Healthcare?</vt:lpstr>
      <vt:lpstr>Why Isn’t Primary Care Valued?</vt:lpstr>
      <vt:lpstr>Why Does a PCMH Make Sense?</vt:lpstr>
      <vt:lpstr>What is the NCQA?</vt:lpstr>
      <vt:lpstr>NCQA Board of Directors</vt:lpstr>
      <vt:lpstr>NCQA Sponsors</vt:lpstr>
      <vt:lpstr>NCQA Programs</vt:lpstr>
      <vt:lpstr>Why Become NCQA Recognized?</vt:lpstr>
      <vt:lpstr>The Irony of NCQA Recognition</vt:lpstr>
      <vt:lpstr>Details and Steps Necessary to Meet NCQA Recognition as a Patient Centered Medical Home </vt:lpstr>
      <vt:lpstr>NCQA Medical Home – Musts</vt:lpstr>
      <vt:lpstr>Slide 19</vt:lpstr>
      <vt:lpstr>Slide 20</vt:lpstr>
      <vt:lpstr>Steps to NCQA Recognition</vt:lpstr>
      <vt:lpstr>Slide 22</vt:lpstr>
      <vt:lpstr>Slide 23</vt:lpstr>
      <vt:lpstr>The Details</vt:lpstr>
      <vt:lpstr>Slide 25</vt:lpstr>
      <vt:lpstr>Standard 1 – Access and Communication Processes</vt:lpstr>
      <vt:lpstr>Standard 1 – Access and Communication Processes</vt:lpstr>
      <vt:lpstr>Documenting 1A</vt:lpstr>
      <vt:lpstr>1 A: Examples of Policies</vt:lpstr>
      <vt:lpstr>1 A: Examples of Policies (cont.)</vt:lpstr>
      <vt:lpstr>1B: The practice’s data shows that it meets access and communication standards in 1A (Must Pass):</vt:lpstr>
      <vt:lpstr>Documenting 1B</vt:lpstr>
      <vt:lpstr>Slide 33</vt:lpstr>
      <vt:lpstr>Standard 2 – Patient Tracking and Registry Functions</vt:lpstr>
      <vt:lpstr>Standard 2 – Patient Tracking and Registry Functions</vt:lpstr>
      <vt:lpstr>Problems with 2A</vt:lpstr>
      <vt:lpstr>Documentation of 2A</vt:lpstr>
      <vt:lpstr>Slide 38</vt:lpstr>
      <vt:lpstr>Slide 39</vt:lpstr>
      <vt:lpstr>Slide 40</vt:lpstr>
      <vt:lpstr>2B: The practice’s clinical data system or systems to manage care of patients include the following clinical patient information in searchable data fields:  </vt:lpstr>
      <vt:lpstr>2C: The practice uses the fields listed in 2B consistently in patient records. </vt:lpstr>
      <vt:lpstr>Slide 43</vt:lpstr>
      <vt:lpstr>8B: Collects patient experience data in the following areas:  </vt:lpstr>
      <vt:lpstr>8B: Patient Experience Data (cont.)</vt:lpstr>
      <vt:lpstr>The Irony of 8B</vt:lpstr>
      <vt:lpstr>Documentation of 8B</vt:lpstr>
      <vt:lpstr>Slide 48</vt:lpstr>
      <vt:lpstr>Slide 49</vt:lpstr>
      <vt:lpstr>Conclusions</vt:lpstr>
      <vt:lpstr>Conclusions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Obtain NCQA Recognition as A Patient Centered Medical Home</dc:title>
  <dc:creator>a</dc:creator>
  <cp:lastModifiedBy>Donald T. Stewart, MD</cp:lastModifiedBy>
  <cp:revision>193</cp:revision>
  <dcterms:created xsi:type="dcterms:W3CDTF">2009-01-11T08:48:12Z</dcterms:created>
  <dcterms:modified xsi:type="dcterms:W3CDTF">2009-08-15T06:23:57Z</dcterms:modified>
</cp:coreProperties>
</file>